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5.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drawing3.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layout4.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theme/theme1.xml" ContentType="application/vnd.openxmlformats-officedocument.theme+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rawing5.xml" ContentType="application/vnd.ms-office.drawingml.diagramDrawing+xml"/>
  <Override PartName="/ppt/diagrams/layout8.xml" ContentType="application/vnd.openxmlformats-officedocument.drawingml.diagramLayout+xml"/>
  <Override PartName="/ppt/diagrams/layout5.xml" ContentType="application/vnd.openxmlformats-officedocument.drawingml.diagramLayout+xml"/>
  <Override PartName="/ppt/notesMasters/notesMaster1.xml" ContentType="application/vnd.openxmlformats-officedocument.presentationml.notesMaster+xml"/>
  <Override PartName="/ppt/diagrams/colors5.xml" ContentType="application/vnd.openxmlformats-officedocument.drawingml.diagramColors+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quickStyle5.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608" r:id="rId3"/>
    <p:sldId id="592" r:id="rId4"/>
    <p:sldId id="602" r:id="rId5"/>
    <p:sldId id="629" r:id="rId6"/>
    <p:sldId id="631" r:id="rId7"/>
    <p:sldId id="632" r:id="rId8"/>
    <p:sldId id="633" r:id="rId9"/>
    <p:sldId id="609" r:id="rId10"/>
    <p:sldId id="601" r:id="rId11"/>
    <p:sldId id="589" r:id="rId12"/>
    <p:sldId id="591" r:id="rId13"/>
    <p:sldId id="641" r:id="rId14"/>
    <p:sldId id="642" r:id="rId15"/>
    <p:sldId id="604" r:id="rId16"/>
    <p:sldId id="603" r:id="rId17"/>
    <p:sldId id="613" r:id="rId18"/>
    <p:sldId id="614" r:id="rId19"/>
    <p:sldId id="619" r:id="rId20"/>
    <p:sldId id="640" r:id="rId21"/>
    <p:sldId id="618" r:id="rId22"/>
    <p:sldId id="617" r:id="rId23"/>
    <p:sldId id="625" r:id="rId24"/>
    <p:sldId id="627" r:id="rId25"/>
    <p:sldId id="620" r:id="rId26"/>
    <p:sldId id="624" r:id="rId27"/>
    <p:sldId id="643" r:id="rId28"/>
    <p:sldId id="628" r:id="rId29"/>
    <p:sldId id="612" r:id="rId30"/>
    <p:sldId id="636" r:id="rId31"/>
    <p:sldId id="637" r:id="rId32"/>
    <p:sldId id="638" r:id="rId33"/>
    <p:sldId id="639" r:id="rId34"/>
    <p:sldId id="30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BEB"/>
    <a:srgbClr val="2683C6"/>
    <a:srgbClr val="1CADE4"/>
    <a:srgbClr val="42BA97"/>
    <a:srgbClr val="313155"/>
    <a:srgbClr val="FF0084"/>
    <a:srgbClr val="DE8236"/>
    <a:srgbClr val="008596"/>
    <a:srgbClr val="007BB5"/>
    <a:srgbClr val="1C16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27" autoAdjust="0"/>
    <p:restoredTop sz="96305" autoAdjust="0"/>
  </p:normalViewPr>
  <p:slideViewPr>
    <p:cSldViewPr snapToGrid="0">
      <p:cViewPr varScale="1">
        <p:scale>
          <a:sx n="70" d="100"/>
          <a:sy n="70" d="100"/>
        </p:scale>
        <p:origin x="630" y="60"/>
      </p:cViewPr>
      <p:guideLst/>
    </p:cSldViewPr>
  </p:slideViewPr>
  <p:outlineViewPr>
    <p:cViewPr>
      <p:scale>
        <a:sx n="33" d="100"/>
        <a:sy n="33" d="100"/>
      </p:scale>
      <p:origin x="0" y="-7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B531AF-0A14-4BF9-9699-70CBFE9B7C8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fr-FR"/>
        </a:p>
      </dgm:t>
    </dgm:pt>
    <dgm:pt modelId="{7ADFA22F-5725-4FE3-9CF4-E9E7D34D960B}">
      <dgm:prSet phldrT="[Texte]" custT="1"/>
      <dgm:spPr/>
      <dgm:t>
        <a:bodyPr/>
        <a:lstStyle/>
        <a:p>
          <a:r>
            <a:rPr lang="ar-TN" sz="2000" b="1" dirty="0">
              <a:latin typeface="Calibri" panose="020F0502020204030204" pitchFamily="34" charset="0"/>
              <a:cs typeface="Calibri" panose="020F0502020204030204" pitchFamily="34" charset="0"/>
            </a:rPr>
            <a:t>الهدف الاستراتيجي الأوّل : تعزيز الرفاه الرقمي </a:t>
          </a:r>
          <a:endParaRPr lang="fr-FR" sz="2000" b="1" dirty="0">
            <a:latin typeface="Calibri" panose="020F0502020204030204" pitchFamily="34" charset="0"/>
            <a:cs typeface="Calibri" panose="020F0502020204030204" pitchFamily="34" charset="0"/>
          </a:endParaRPr>
        </a:p>
      </dgm:t>
    </dgm:pt>
    <dgm:pt modelId="{7F69EDCF-D32F-4C59-BBFA-3A98968170D9}" type="parTrans" cxnId="{D9EBA3D9-7CF3-470D-B273-3C3091591496}">
      <dgm:prSet/>
      <dgm:spPr/>
      <dgm:t>
        <a:bodyPr/>
        <a:lstStyle/>
        <a:p>
          <a:endParaRPr lang="fr-FR" sz="2000">
            <a:latin typeface="Calibri" panose="020F0502020204030204" pitchFamily="34" charset="0"/>
            <a:cs typeface="Calibri" panose="020F0502020204030204" pitchFamily="34" charset="0"/>
          </a:endParaRPr>
        </a:p>
      </dgm:t>
    </dgm:pt>
    <dgm:pt modelId="{4D622C4E-7970-445B-8600-84C6ACD2F726}" type="sibTrans" cxnId="{D9EBA3D9-7CF3-470D-B273-3C3091591496}">
      <dgm:prSet/>
      <dgm:spPr/>
      <dgm:t>
        <a:bodyPr/>
        <a:lstStyle/>
        <a:p>
          <a:endParaRPr lang="fr-FR" sz="2000">
            <a:latin typeface="Calibri" panose="020F0502020204030204" pitchFamily="34" charset="0"/>
            <a:cs typeface="Calibri" panose="020F0502020204030204" pitchFamily="34" charset="0"/>
          </a:endParaRPr>
        </a:p>
      </dgm:t>
    </dgm:pt>
    <dgm:pt modelId="{A887CCE5-C02C-468F-BD8E-69705FD72575}">
      <dgm:prSet phldrT="[Texte]" custT="1"/>
      <dgm:spPr/>
      <dgm:t>
        <a:bodyPr/>
        <a:lstStyle/>
        <a:p>
          <a:r>
            <a:rPr lang="ar-TN" sz="2000" b="1" dirty="0">
              <a:latin typeface="Calibri" panose="020F0502020204030204" pitchFamily="34" charset="0"/>
              <a:cs typeface="Calibri" panose="020F0502020204030204" pitchFamily="34" charset="0"/>
            </a:rPr>
            <a:t>الهدف الاستراتيجي الثاني : تعزيز الريادة الرقمية </a:t>
          </a:r>
          <a:endParaRPr lang="fr-FR" sz="2000" dirty="0">
            <a:latin typeface="Calibri" panose="020F0502020204030204" pitchFamily="34" charset="0"/>
            <a:cs typeface="Calibri" panose="020F0502020204030204" pitchFamily="34" charset="0"/>
          </a:endParaRPr>
        </a:p>
      </dgm:t>
    </dgm:pt>
    <dgm:pt modelId="{0C5E3F42-9099-4A03-98CE-261BEFE6EBBF}" type="parTrans" cxnId="{EB520063-05ED-4C27-B340-F80F1764DA0A}">
      <dgm:prSet/>
      <dgm:spPr/>
      <dgm:t>
        <a:bodyPr/>
        <a:lstStyle/>
        <a:p>
          <a:endParaRPr lang="fr-FR" sz="2000">
            <a:latin typeface="Calibri" panose="020F0502020204030204" pitchFamily="34" charset="0"/>
            <a:cs typeface="Calibri" panose="020F0502020204030204" pitchFamily="34" charset="0"/>
          </a:endParaRPr>
        </a:p>
      </dgm:t>
    </dgm:pt>
    <dgm:pt modelId="{39DBF89C-E6E3-4199-A632-7119CA75846C}" type="sibTrans" cxnId="{EB520063-05ED-4C27-B340-F80F1764DA0A}">
      <dgm:prSet/>
      <dgm:spPr/>
      <dgm:t>
        <a:bodyPr/>
        <a:lstStyle/>
        <a:p>
          <a:endParaRPr lang="fr-FR" sz="2000">
            <a:latin typeface="Calibri" panose="020F0502020204030204" pitchFamily="34" charset="0"/>
            <a:cs typeface="Calibri" panose="020F0502020204030204" pitchFamily="34" charset="0"/>
          </a:endParaRPr>
        </a:p>
      </dgm:t>
    </dgm:pt>
    <dgm:pt modelId="{BC5B985C-830E-4AB6-A5D0-0C15FDAE1A91}">
      <dgm:prSet phldrT="[Texte]" custT="1"/>
      <dgm:spPr/>
      <dgm:t>
        <a:bodyPr/>
        <a:lstStyle/>
        <a:p>
          <a:r>
            <a:rPr lang="ar-TN" sz="2000" b="1" dirty="0">
              <a:latin typeface="Calibri" panose="020F0502020204030204" pitchFamily="34" charset="0"/>
              <a:cs typeface="Calibri" panose="020F0502020204030204" pitchFamily="34" charset="0"/>
            </a:rPr>
            <a:t>الهدف الاستراتيجي الثالث : تعزيز الاندماج الرقمي </a:t>
          </a:r>
          <a:endParaRPr lang="fr-FR" sz="2000" b="1" dirty="0">
            <a:latin typeface="Calibri" panose="020F0502020204030204" pitchFamily="34" charset="0"/>
            <a:cs typeface="Calibri" panose="020F0502020204030204" pitchFamily="34" charset="0"/>
          </a:endParaRPr>
        </a:p>
      </dgm:t>
    </dgm:pt>
    <dgm:pt modelId="{49399C39-F25E-494A-990E-246F1E90CD63}" type="parTrans" cxnId="{EC4623B0-0107-4020-AEEF-32271E619858}">
      <dgm:prSet/>
      <dgm:spPr/>
      <dgm:t>
        <a:bodyPr/>
        <a:lstStyle/>
        <a:p>
          <a:endParaRPr lang="fr-FR" sz="2000">
            <a:latin typeface="Calibri" panose="020F0502020204030204" pitchFamily="34" charset="0"/>
            <a:cs typeface="Calibri" panose="020F0502020204030204" pitchFamily="34" charset="0"/>
          </a:endParaRPr>
        </a:p>
      </dgm:t>
    </dgm:pt>
    <dgm:pt modelId="{D70C3900-C947-448C-84AA-19C79AA1EBB5}" type="sibTrans" cxnId="{EC4623B0-0107-4020-AEEF-32271E619858}">
      <dgm:prSet/>
      <dgm:spPr/>
      <dgm:t>
        <a:bodyPr/>
        <a:lstStyle/>
        <a:p>
          <a:endParaRPr lang="fr-FR" sz="2000">
            <a:latin typeface="Calibri" panose="020F0502020204030204" pitchFamily="34" charset="0"/>
            <a:cs typeface="Calibri" panose="020F0502020204030204" pitchFamily="34" charset="0"/>
          </a:endParaRPr>
        </a:p>
      </dgm:t>
    </dgm:pt>
    <dgm:pt modelId="{4B7CAA63-6D58-4130-AD52-3A3BC7B0687C}">
      <dgm:prSet custT="1"/>
      <dgm:spPr/>
      <dgm:t>
        <a:bodyPr/>
        <a:lstStyle/>
        <a:p>
          <a:pPr rtl="1"/>
          <a:r>
            <a:rPr lang="ar-TN" sz="1600" b="1" u="none" dirty="0">
              <a:latin typeface="Calibri" panose="020F0502020204030204" pitchFamily="34" charset="0"/>
              <a:cs typeface="Calibri" panose="020F0502020204030204" pitchFamily="34" charset="0"/>
            </a:rPr>
            <a:t>استخدام التقنيات الناشئة و التحول الرقمي للقطاعات الاقتصادية و الاجتماعية لتسهيل حياة المواطنين ورفع مستوى رفاههم </a:t>
          </a:r>
          <a:endParaRPr lang="fr-FR" sz="1600" u="none" dirty="0">
            <a:latin typeface="Calibri" panose="020F0502020204030204" pitchFamily="34" charset="0"/>
            <a:cs typeface="Calibri" panose="020F0502020204030204" pitchFamily="34" charset="0"/>
          </a:endParaRPr>
        </a:p>
      </dgm:t>
    </dgm:pt>
    <dgm:pt modelId="{7EBA031F-462C-4ADA-9B99-ACB1FC092F3B}" type="parTrans" cxnId="{E4D3E712-FC1E-4CB6-AEB0-411F1755A30D}">
      <dgm:prSet/>
      <dgm:spPr/>
      <dgm:t>
        <a:bodyPr/>
        <a:lstStyle/>
        <a:p>
          <a:endParaRPr lang="fr-FR" sz="2000">
            <a:latin typeface="Calibri" panose="020F0502020204030204" pitchFamily="34" charset="0"/>
            <a:cs typeface="Calibri" panose="020F0502020204030204" pitchFamily="34" charset="0"/>
          </a:endParaRPr>
        </a:p>
      </dgm:t>
    </dgm:pt>
    <dgm:pt modelId="{390E96D0-D46A-440E-A293-D8C3A2FF4432}" type="sibTrans" cxnId="{E4D3E712-FC1E-4CB6-AEB0-411F1755A30D}">
      <dgm:prSet/>
      <dgm:spPr/>
      <dgm:t>
        <a:bodyPr/>
        <a:lstStyle/>
        <a:p>
          <a:endParaRPr lang="fr-FR" sz="2000">
            <a:latin typeface="Calibri" panose="020F0502020204030204" pitchFamily="34" charset="0"/>
            <a:cs typeface="Calibri" panose="020F0502020204030204" pitchFamily="34" charset="0"/>
          </a:endParaRPr>
        </a:p>
      </dgm:t>
    </dgm:pt>
    <dgm:pt modelId="{A4AB6666-14EE-4433-A7A1-D38DFC33BBB5}">
      <dgm:prSet custT="1"/>
      <dgm:spPr/>
      <dgm:t>
        <a:bodyPr/>
        <a:lstStyle/>
        <a:p>
          <a:r>
            <a:rPr lang="ar-TN" sz="2000" b="1" dirty="0">
              <a:latin typeface="Calibri" panose="020F0502020204030204" pitchFamily="34" charset="0"/>
              <a:cs typeface="Calibri" panose="020F0502020204030204" pitchFamily="34" charset="0"/>
            </a:rPr>
            <a:t>الهدف الاستراتيجي الرابع : تعزيز الثقة الرقمية </a:t>
          </a:r>
          <a:endParaRPr lang="fr-FR" sz="2000" b="1" dirty="0">
            <a:latin typeface="Calibri" panose="020F0502020204030204" pitchFamily="34" charset="0"/>
            <a:cs typeface="Calibri" panose="020F0502020204030204" pitchFamily="34" charset="0"/>
          </a:endParaRPr>
        </a:p>
      </dgm:t>
    </dgm:pt>
    <dgm:pt modelId="{726429D7-CA2B-43CC-8FB6-91A37D351AD8}" type="parTrans" cxnId="{BA615F6E-3422-41F2-B219-C2652E506E39}">
      <dgm:prSet/>
      <dgm:spPr/>
      <dgm:t>
        <a:bodyPr/>
        <a:lstStyle/>
        <a:p>
          <a:endParaRPr lang="fr-FR" sz="2000">
            <a:latin typeface="Calibri" panose="020F0502020204030204" pitchFamily="34" charset="0"/>
            <a:cs typeface="Calibri" panose="020F0502020204030204" pitchFamily="34" charset="0"/>
          </a:endParaRPr>
        </a:p>
      </dgm:t>
    </dgm:pt>
    <dgm:pt modelId="{D70B8E76-E437-4494-A123-B64A158E1D8E}" type="sibTrans" cxnId="{BA615F6E-3422-41F2-B219-C2652E506E39}">
      <dgm:prSet/>
      <dgm:spPr/>
      <dgm:t>
        <a:bodyPr/>
        <a:lstStyle/>
        <a:p>
          <a:endParaRPr lang="fr-FR" sz="2000">
            <a:latin typeface="Calibri" panose="020F0502020204030204" pitchFamily="34" charset="0"/>
            <a:cs typeface="Calibri" panose="020F0502020204030204" pitchFamily="34" charset="0"/>
          </a:endParaRPr>
        </a:p>
      </dgm:t>
    </dgm:pt>
    <dgm:pt modelId="{8E3BB827-4C35-4254-AC36-C89569EC4CDF}">
      <dgm:prSet custT="1"/>
      <dgm:spPr/>
      <dgm:t>
        <a:bodyPr/>
        <a:lstStyle/>
        <a:p>
          <a:pPr rtl="1"/>
          <a:r>
            <a:rPr lang="ar-TN" sz="1600" b="1" u="none" dirty="0">
              <a:latin typeface="Calibri" panose="020F0502020204030204" pitchFamily="34" charset="0"/>
              <a:cs typeface="Calibri" panose="020F0502020204030204" pitchFamily="34" charset="0"/>
            </a:rPr>
            <a:t>العمل على مزيد تعزيز مناخ الثقة والأمان في المستقبل الرقمي من أجل التطور والاستدامة </a:t>
          </a:r>
          <a:endParaRPr lang="fr-FR" sz="1600" u="none" dirty="0">
            <a:latin typeface="Calibri" panose="020F0502020204030204" pitchFamily="34" charset="0"/>
            <a:cs typeface="Calibri" panose="020F0502020204030204" pitchFamily="34" charset="0"/>
          </a:endParaRPr>
        </a:p>
      </dgm:t>
    </dgm:pt>
    <dgm:pt modelId="{6943A4F6-708B-4601-AF74-D0F5ECB1B41A}" type="parTrans" cxnId="{901010E4-01E5-4676-B969-B825C410BBE9}">
      <dgm:prSet/>
      <dgm:spPr/>
      <dgm:t>
        <a:bodyPr/>
        <a:lstStyle/>
        <a:p>
          <a:endParaRPr lang="fr-FR" sz="2000">
            <a:latin typeface="Calibri" panose="020F0502020204030204" pitchFamily="34" charset="0"/>
            <a:cs typeface="Calibri" panose="020F0502020204030204" pitchFamily="34" charset="0"/>
          </a:endParaRPr>
        </a:p>
      </dgm:t>
    </dgm:pt>
    <dgm:pt modelId="{8945B68A-89DE-4ABA-900B-C2A6F8BF3BEA}" type="sibTrans" cxnId="{901010E4-01E5-4676-B969-B825C410BBE9}">
      <dgm:prSet/>
      <dgm:spPr/>
      <dgm:t>
        <a:bodyPr/>
        <a:lstStyle/>
        <a:p>
          <a:endParaRPr lang="fr-FR" sz="2000">
            <a:latin typeface="Calibri" panose="020F0502020204030204" pitchFamily="34" charset="0"/>
            <a:cs typeface="Calibri" panose="020F0502020204030204" pitchFamily="34" charset="0"/>
          </a:endParaRPr>
        </a:p>
      </dgm:t>
    </dgm:pt>
    <dgm:pt modelId="{0993D09D-DFEB-435C-89BF-D8F55869C413}">
      <dgm:prSet custT="1"/>
      <dgm:spPr/>
      <dgm:t>
        <a:bodyPr/>
        <a:lstStyle/>
        <a:p>
          <a:pPr rtl="1"/>
          <a:r>
            <a:rPr lang="ar-TN" sz="1600" b="1" u="none" dirty="0">
              <a:latin typeface="Calibri" panose="020F0502020204030204" pitchFamily="34" charset="0"/>
              <a:cs typeface="Calibri" panose="020F0502020204030204" pitchFamily="34" charset="0"/>
            </a:rPr>
            <a:t>العمل على المساهمة في النفاذ الرقمي الشامل والحد من الفجوات الرقمية بين الفئات أو المناطق أو الدول</a:t>
          </a:r>
          <a:endParaRPr lang="fr-FR" sz="1600" u="none" dirty="0">
            <a:latin typeface="Calibri" panose="020F0502020204030204" pitchFamily="34" charset="0"/>
            <a:cs typeface="Calibri" panose="020F0502020204030204" pitchFamily="34" charset="0"/>
          </a:endParaRPr>
        </a:p>
      </dgm:t>
    </dgm:pt>
    <dgm:pt modelId="{9F75F1AD-BDB3-488C-9998-D65A80B3EF6D}" type="parTrans" cxnId="{CF7AA82E-C411-43F6-96FF-7225EFD86F0C}">
      <dgm:prSet/>
      <dgm:spPr/>
      <dgm:t>
        <a:bodyPr/>
        <a:lstStyle/>
        <a:p>
          <a:endParaRPr lang="fr-FR" sz="2000">
            <a:latin typeface="Calibri" panose="020F0502020204030204" pitchFamily="34" charset="0"/>
            <a:cs typeface="Calibri" panose="020F0502020204030204" pitchFamily="34" charset="0"/>
          </a:endParaRPr>
        </a:p>
      </dgm:t>
    </dgm:pt>
    <dgm:pt modelId="{80169FFF-8302-41F5-B23C-46B43B8D65B9}" type="sibTrans" cxnId="{CF7AA82E-C411-43F6-96FF-7225EFD86F0C}">
      <dgm:prSet/>
      <dgm:spPr/>
      <dgm:t>
        <a:bodyPr/>
        <a:lstStyle/>
        <a:p>
          <a:endParaRPr lang="fr-FR" sz="2000">
            <a:latin typeface="Calibri" panose="020F0502020204030204" pitchFamily="34" charset="0"/>
            <a:cs typeface="Calibri" panose="020F0502020204030204" pitchFamily="34" charset="0"/>
          </a:endParaRPr>
        </a:p>
      </dgm:t>
    </dgm:pt>
    <dgm:pt modelId="{4F867644-4E89-48C5-8EBB-080D44D706BE}">
      <dgm:prSet custT="1"/>
      <dgm:spPr/>
      <dgm:t>
        <a:bodyPr/>
        <a:lstStyle/>
        <a:p>
          <a:pPr rtl="1"/>
          <a:r>
            <a:rPr lang="ar-TN" sz="1600" b="1" u="none" dirty="0">
              <a:latin typeface="Calibri" panose="020F0502020204030204" pitchFamily="34" charset="0"/>
              <a:cs typeface="Calibri" panose="020F0502020204030204" pitchFamily="34" charset="0"/>
            </a:rPr>
            <a:t>العمل على استحثاث الابتكار والتجديد وتعزيز الكفاءات الرقمية العربية </a:t>
          </a:r>
          <a:endParaRPr lang="fr-FR" sz="1600" u="none" dirty="0">
            <a:latin typeface="Calibri" panose="020F0502020204030204" pitchFamily="34" charset="0"/>
            <a:cs typeface="Calibri" panose="020F0502020204030204" pitchFamily="34" charset="0"/>
          </a:endParaRPr>
        </a:p>
      </dgm:t>
    </dgm:pt>
    <dgm:pt modelId="{4B99312F-7A67-4CF3-9B97-2D054B17F07D}" type="parTrans" cxnId="{0AED62E7-2F6E-40C3-96B9-B851A521E783}">
      <dgm:prSet/>
      <dgm:spPr/>
      <dgm:t>
        <a:bodyPr/>
        <a:lstStyle/>
        <a:p>
          <a:endParaRPr lang="fr-FR" sz="2000">
            <a:latin typeface="Calibri" panose="020F0502020204030204" pitchFamily="34" charset="0"/>
            <a:cs typeface="Calibri" panose="020F0502020204030204" pitchFamily="34" charset="0"/>
          </a:endParaRPr>
        </a:p>
      </dgm:t>
    </dgm:pt>
    <dgm:pt modelId="{ADA9249C-1C81-443F-AD75-AC976E332725}" type="sibTrans" cxnId="{0AED62E7-2F6E-40C3-96B9-B851A521E783}">
      <dgm:prSet/>
      <dgm:spPr/>
      <dgm:t>
        <a:bodyPr/>
        <a:lstStyle/>
        <a:p>
          <a:endParaRPr lang="fr-FR" sz="2000">
            <a:latin typeface="Calibri" panose="020F0502020204030204" pitchFamily="34" charset="0"/>
            <a:cs typeface="Calibri" panose="020F0502020204030204" pitchFamily="34" charset="0"/>
          </a:endParaRPr>
        </a:p>
      </dgm:t>
    </dgm:pt>
    <dgm:pt modelId="{B7B5DDD8-9794-48C6-88D5-97DB11467F3E}" type="pres">
      <dgm:prSet presAssocID="{C2B531AF-0A14-4BF9-9699-70CBFE9B7C89}" presName="linear" presStyleCnt="0">
        <dgm:presLayoutVars>
          <dgm:dir val="rev"/>
          <dgm:animLvl val="lvl"/>
          <dgm:resizeHandles val="exact"/>
        </dgm:presLayoutVars>
      </dgm:prSet>
      <dgm:spPr/>
    </dgm:pt>
    <dgm:pt modelId="{E0B8D767-CD5A-4730-82F3-8C9B1764A51A}" type="pres">
      <dgm:prSet presAssocID="{7ADFA22F-5725-4FE3-9CF4-E9E7D34D960B}" presName="parentLin" presStyleCnt="0"/>
      <dgm:spPr/>
    </dgm:pt>
    <dgm:pt modelId="{3C343443-E91A-40A9-8898-2DFC0FDEE44F}" type="pres">
      <dgm:prSet presAssocID="{7ADFA22F-5725-4FE3-9CF4-E9E7D34D960B}" presName="parentLeftMargin" presStyleLbl="node1" presStyleIdx="0" presStyleCnt="4"/>
      <dgm:spPr/>
    </dgm:pt>
    <dgm:pt modelId="{28A5A656-1503-4B89-8ADB-ED1E0FC50642}" type="pres">
      <dgm:prSet presAssocID="{7ADFA22F-5725-4FE3-9CF4-E9E7D34D960B}" presName="parentText" presStyleLbl="node1" presStyleIdx="0" presStyleCnt="4">
        <dgm:presLayoutVars>
          <dgm:chMax val="0"/>
          <dgm:bulletEnabled val="1"/>
        </dgm:presLayoutVars>
      </dgm:prSet>
      <dgm:spPr/>
    </dgm:pt>
    <dgm:pt modelId="{B27D3AE8-A5F5-4913-A310-880C6913996A}" type="pres">
      <dgm:prSet presAssocID="{7ADFA22F-5725-4FE3-9CF4-E9E7D34D960B}" presName="negativeSpace" presStyleCnt="0"/>
      <dgm:spPr/>
    </dgm:pt>
    <dgm:pt modelId="{0FF286F9-D5A9-44AC-8E15-EE8E3FD3D338}" type="pres">
      <dgm:prSet presAssocID="{7ADFA22F-5725-4FE3-9CF4-E9E7D34D960B}" presName="childText" presStyleLbl="conFgAcc1" presStyleIdx="0" presStyleCnt="4">
        <dgm:presLayoutVars>
          <dgm:bulletEnabled val="1"/>
        </dgm:presLayoutVars>
      </dgm:prSet>
      <dgm:spPr/>
    </dgm:pt>
    <dgm:pt modelId="{B7C83C19-1FFC-4BE3-A521-49F0BA100642}" type="pres">
      <dgm:prSet presAssocID="{4D622C4E-7970-445B-8600-84C6ACD2F726}" presName="spaceBetweenRectangles" presStyleCnt="0"/>
      <dgm:spPr/>
    </dgm:pt>
    <dgm:pt modelId="{7D5D7929-8663-4C59-9CE5-666D79DD9B76}" type="pres">
      <dgm:prSet presAssocID="{A887CCE5-C02C-468F-BD8E-69705FD72575}" presName="parentLin" presStyleCnt="0"/>
      <dgm:spPr/>
    </dgm:pt>
    <dgm:pt modelId="{AE753915-9916-4C5A-B30A-9CA40901B40A}" type="pres">
      <dgm:prSet presAssocID="{A887CCE5-C02C-468F-BD8E-69705FD72575}" presName="parentLeftMargin" presStyleLbl="node1" presStyleIdx="0" presStyleCnt="4"/>
      <dgm:spPr/>
    </dgm:pt>
    <dgm:pt modelId="{626D0F33-BF40-4BFE-A88F-1BD03DEAAE58}" type="pres">
      <dgm:prSet presAssocID="{A887CCE5-C02C-468F-BD8E-69705FD72575}" presName="parentText" presStyleLbl="node1" presStyleIdx="1" presStyleCnt="4">
        <dgm:presLayoutVars>
          <dgm:chMax val="0"/>
          <dgm:bulletEnabled val="1"/>
        </dgm:presLayoutVars>
      </dgm:prSet>
      <dgm:spPr/>
    </dgm:pt>
    <dgm:pt modelId="{93DB663F-8AA9-4591-9957-2DBECCE2F02C}" type="pres">
      <dgm:prSet presAssocID="{A887CCE5-C02C-468F-BD8E-69705FD72575}" presName="negativeSpace" presStyleCnt="0"/>
      <dgm:spPr/>
    </dgm:pt>
    <dgm:pt modelId="{9C568643-634C-4678-A00D-AC20076B77F9}" type="pres">
      <dgm:prSet presAssocID="{A887CCE5-C02C-468F-BD8E-69705FD72575}" presName="childText" presStyleLbl="conFgAcc1" presStyleIdx="1" presStyleCnt="4">
        <dgm:presLayoutVars>
          <dgm:bulletEnabled val="1"/>
        </dgm:presLayoutVars>
      </dgm:prSet>
      <dgm:spPr/>
    </dgm:pt>
    <dgm:pt modelId="{D86D89AE-DED8-43BC-A39D-2526F36B8E71}" type="pres">
      <dgm:prSet presAssocID="{39DBF89C-E6E3-4199-A632-7119CA75846C}" presName="spaceBetweenRectangles" presStyleCnt="0"/>
      <dgm:spPr/>
    </dgm:pt>
    <dgm:pt modelId="{8A166AC7-BCF9-4A05-B3A9-47E8F0D1DBD1}" type="pres">
      <dgm:prSet presAssocID="{BC5B985C-830E-4AB6-A5D0-0C15FDAE1A91}" presName="parentLin" presStyleCnt="0"/>
      <dgm:spPr/>
    </dgm:pt>
    <dgm:pt modelId="{CB786546-1825-40D8-95C3-4C3A88323256}" type="pres">
      <dgm:prSet presAssocID="{BC5B985C-830E-4AB6-A5D0-0C15FDAE1A91}" presName="parentLeftMargin" presStyleLbl="node1" presStyleIdx="1" presStyleCnt="4"/>
      <dgm:spPr/>
    </dgm:pt>
    <dgm:pt modelId="{49DF7FCD-92E2-4D0C-8996-C7E3867D6D82}" type="pres">
      <dgm:prSet presAssocID="{BC5B985C-830E-4AB6-A5D0-0C15FDAE1A91}" presName="parentText" presStyleLbl="node1" presStyleIdx="2" presStyleCnt="4">
        <dgm:presLayoutVars>
          <dgm:chMax val="0"/>
          <dgm:bulletEnabled val="1"/>
        </dgm:presLayoutVars>
      </dgm:prSet>
      <dgm:spPr/>
    </dgm:pt>
    <dgm:pt modelId="{CBCDD392-F340-4152-A228-635954CDE816}" type="pres">
      <dgm:prSet presAssocID="{BC5B985C-830E-4AB6-A5D0-0C15FDAE1A91}" presName="negativeSpace" presStyleCnt="0"/>
      <dgm:spPr/>
    </dgm:pt>
    <dgm:pt modelId="{055CCED1-E27D-4C0F-B601-00C462AB14D5}" type="pres">
      <dgm:prSet presAssocID="{BC5B985C-830E-4AB6-A5D0-0C15FDAE1A91}" presName="childText" presStyleLbl="conFgAcc1" presStyleIdx="2" presStyleCnt="4">
        <dgm:presLayoutVars>
          <dgm:bulletEnabled val="1"/>
        </dgm:presLayoutVars>
      </dgm:prSet>
      <dgm:spPr/>
    </dgm:pt>
    <dgm:pt modelId="{334C6BFD-5F16-489E-8184-58E6C86C7074}" type="pres">
      <dgm:prSet presAssocID="{D70C3900-C947-448C-84AA-19C79AA1EBB5}" presName="spaceBetweenRectangles" presStyleCnt="0"/>
      <dgm:spPr/>
    </dgm:pt>
    <dgm:pt modelId="{6EFB7DB1-56B4-4E8C-878B-CF23D2BA985D}" type="pres">
      <dgm:prSet presAssocID="{A4AB6666-14EE-4433-A7A1-D38DFC33BBB5}" presName="parentLin" presStyleCnt="0"/>
      <dgm:spPr/>
    </dgm:pt>
    <dgm:pt modelId="{E00FCA08-083E-4B41-BDE6-4946F31234E3}" type="pres">
      <dgm:prSet presAssocID="{A4AB6666-14EE-4433-A7A1-D38DFC33BBB5}" presName="parentLeftMargin" presStyleLbl="node1" presStyleIdx="2" presStyleCnt="4"/>
      <dgm:spPr/>
    </dgm:pt>
    <dgm:pt modelId="{0B3112E0-D37B-473A-8CE2-1047E1371CD9}" type="pres">
      <dgm:prSet presAssocID="{A4AB6666-14EE-4433-A7A1-D38DFC33BBB5}" presName="parentText" presStyleLbl="node1" presStyleIdx="3" presStyleCnt="4">
        <dgm:presLayoutVars>
          <dgm:chMax val="0"/>
          <dgm:bulletEnabled val="1"/>
        </dgm:presLayoutVars>
      </dgm:prSet>
      <dgm:spPr/>
    </dgm:pt>
    <dgm:pt modelId="{7B5D9432-9860-489E-81D7-5F09AB464F98}" type="pres">
      <dgm:prSet presAssocID="{A4AB6666-14EE-4433-A7A1-D38DFC33BBB5}" presName="negativeSpace" presStyleCnt="0"/>
      <dgm:spPr/>
    </dgm:pt>
    <dgm:pt modelId="{5215E4B4-84EA-4D7F-87B6-4066C8F6160E}" type="pres">
      <dgm:prSet presAssocID="{A4AB6666-14EE-4433-A7A1-D38DFC33BBB5}" presName="childText" presStyleLbl="conFgAcc1" presStyleIdx="3" presStyleCnt="4">
        <dgm:presLayoutVars>
          <dgm:bulletEnabled val="1"/>
        </dgm:presLayoutVars>
      </dgm:prSet>
      <dgm:spPr/>
    </dgm:pt>
  </dgm:ptLst>
  <dgm:cxnLst>
    <dgm:cxn modelId="{4BB25008-1944-439B-8B90-D7D70B3F5853}" type="presOf" srcId="{C2B531AF-0A14-4BF9-9699-70CBFE9B7C89}" destId="{B7B5DDD8-9794-48C6-88D5-97DB11467F3E}" srcOrd="0" destOrd="0" presId="urn:microsoft.com/office/officeart/2005/8/layout/list1"/>
    <dgm:cxn modelId="{E4D3E712-FC1E-4CB6-AEB0-411F1755A30D}" srcId="{7ADFA22F-5725-4FE3-9CF4-E9E7D34D960B}" destId="{4B7CAA63-6D58-4130-AD52-3A3BC7B0687C}" srcOrd="0" destOrd="0" parTransId="{7EBA031F-462C-4ADA-9B99-ACB1FC092F3B}" sibTransId="{390E96D0-D46A-440E-A293-D8C3A2FF4432}"/>
    <dgm:cxn modelId="{2A95111D-1658-4C29-AF1C-9059F7D410E0}" type="presOf" srcId="{A887CCE5-C02C-468F-BD8E-69705FD72575}" destId="{AE753915-9916-4C5A-B30A-9CA40901B40A}" srcOrd="0" destOrd="0" presId="urn:microsoft.com/office/officeart/2005/8/layout/list1"/>
    <dgm:cxn modelId="{CEBE792B-65C1-48B2-82D3-58A1BD7888B0}" type="presOf" srcId="{A4AB6666-14EE-4433-A7A1-D38DFC33BBB5}" destId="{E00FCA08-083E-4B41-BDE6-4946F31234E3}" srcOrd="0" destOrd="0" presId="urn:microsoft.com/office/officeart/2005/8/layout/list1"/>
    <dgm:cxn modelId="{FDB9F02D-F1AF-4C2D-BFA6-D756DB493110}" type="presOf" srcId="{BC5B985C-830E-4AB6-A5D0-0C15FDAE1A91}" destId="{CB786546-1825-40D8-95C3-4C3A88323256}" srcOrd="0" destOrd="0" presId="urn:microsoft.com/office/officeart/2005/8/layout/list1"/>
    <dgm:cxn modelId="{CF7AA82E-C411-43F6-96FF-7225EFD86F0C}" srcId="{BC5B985C-830E-4AB6-A5D0-0C15FDAE1A91}" destId="{0993D09D-DFEB-435C-89BF-D8F55869C413}" srcOrd="0" destOrd="0" parTransId="{9F75F1AD-BDB3-488C-9998-D65A80B3EF6D}" sibTransId="{80169FFF-8302-41F5-B23C-46B43B8D65B9}"/>
    <dgm:cxn modelId="{84BCBF30-7A52-4598-BA36-98B519DD1CB9}" type="presOf" srcId="{A4AB6666-14EE-4433-A7A1-D38DFC33BBB5}" destId="{0B3112E0-D37B-473A-8CE2-1047E1371CD9}" srcOrd="1" destOrd="0" presId="urn:microsoft.com/office/officeart/2005/8/layout/list1"/>
    <dgm:cxn modelId="{5B80CA32-2BD1-481A-8819-6697AD62A2CA}" type="presOf" srcId="{7ADFA22F-5725-4FE3-9CF4-E9E7D34D960B}" destId="{28A5A656-1503-4B89-8ADB-ED1E0FC50642}" srcOrd="1" destOrd="0" presId="urn:microsoft.com/office/officeart/2005/8/layout/list1"/>
    <dgm:cxn modelId="{EB520063-05ED-4C27-B340-F80F1764DA0A}" srcId="{C2B531AF-0A14-4BF9-9699-70CBFE9B7C89}" destId="{A887CCE5-C02C-468F-BD8E-69705FD72575}" srcOrd="1" destOrd="0" parTransId="{0C5E3F42-9099-4A03-98CE-261BEFE6EBBF}" sibTransId="{39DBF89C-E6E3-4199-A632-7119CA75846C}"/>
    <dgm:cxn modelId="{BA615F6E-3422-41F2-B219-C2652E506E39}" srcId="{C2B531AF-0A14-4BF9-9699-70CBFE9B7C89}" destId="{A4AB6666-14EE-4433-A7A1-D38DFC33BBB5}" srcOrd="3" destOrd="0" parTransId="{726429D7-CA2B-43CC-8FB6-91A37D351AD8}" sibTransId="{D70B8E76-E437-4494-A123-B64A158E1D8E}"/>
    <dgm:cxn modelId="{E008A188-BECA-47A4-AE71-6641198E62F0}" type="presOf" srcId="{7ADFA22F-5725-4FE3-9CF4-E9E7D34D960B}" destId="{3C343443-E91A-40A9-8898-2DFC0FDEE44F}" srcOrd="0" destOrd="0" presId="urn:microsoft.com/office/officeart/2005/8/layout/list1"/>
    <dgm:cxn modelId="{7B268BA7-327B-4C30-A178-F7774971EDFF}" type="presOf" srcId="{4F867644-4E89-48C5-8EBB-080D44D706BE}" destId="{9C568643-634C-4678-A00D-AC20076B77F9}" srcOrd="0" destOrd="0" presId="urn:microsoft.com/office/officeart/2005/8/layout/list1"/>
    <dgm:cxn modelId="{EC4623B0-0107-4020-AEEF-32271E619858}" srcId="{C2B531AF-0A14-4BF9-9699-70CBFE9B7C89}" destId="{BC5B985C-830E-4AB6-A5D0-0C15FDAE1A91}" srcOrd="2" destOrd="0" parTransId="{49399C39-F25E-494A-990E-246F1E90CD63}" sibTransId="{D70C3900-C947-448C-84AA-19C79AA1EBB5}"/>
    <dgm:cxn modelId="{B202AEB6-BEE4-473E-91AD-92890D4C4475}" type="presOf" srcId="{A887CCE5-C02C-468F-BD8E-69705FD72575}" destId="{626D0F33-BF40-4BFE-A88F-1BD03DEAAE58}" srcOrd="1" destOrd="0" presId="urn:microsoft.com/office/officeart/2005/8/layout/list1"/>
    <dgm:cxn modelId="{DA7639C0-E07C-42E1-A3C9-4923ECAC4028}" type="presOf" srcId="{0993D09D-DFEB-435C-89BF-D8F55869C413}" destId="{055CCED1-E27D-4C0F-B601-00C462AB14D5}" srcOrd="0" destOrd="0" presId="urn:microsoft.com/office/officeart/2005/8/layout/list1"/>
    <dgm:cxn modelId="{7D25F5C4-7E6C-4ED5-BBFD-FF2FAA71BA09}" type="presOf" srcId="{4B7CAA63-6D58-4130-AD52-3A3BC7B0687C}" destId="{0FF286F9-D5A9-44AC-8E15-EE8E3FD3D338}" srcOrd="0" destOrd="0" presId="urn:microsoft.com/office/officeart/2005/8/layout/list1"/>
    <dgm:cxn modelId="{CB45ACCB-FF62-40A1-B5FE-EAC1BE5370F6}" type="presOf" srcId="{BC5B985C-830E-4AB6-A5D0-0C15FDAE1A91}" destId="{49DF7FCD-92E2-4D0C-8996-C7E3867D6D82}" srcOrd="1" destOrd="0" presId="urn:microsoft.com/office/officeart/2005/8/layout/list1"/>
    <dgm:cxn modelId="{6CD089D2-0223-45A2-B822-DCDF82B6E6CF}" type="presOf" srcId="{8E3BB827-4C35-4254-AC36-C89569EC4CDF}" destId="{5215E4B4-84EA-4D7F-87B6-4066C8F6160E}" srcOrd="0" destOrd="0" presId="urn:microsoft.com/office/officeart/2005/8/layout/list1"/>
    <dgm:cxn modelId="{D9EBA3D9-7CF3-470D-B273-3C3091591496}" srcId="{C2B531AF-0A14-4BF9-9699-70CBFE9B7C89}" destId="{7ADFA22F-5725-4FE3-9CF4-E9E7D34D960B}" srcOrd="0" destOrd="0" parTransId="{7F69EDCF-D32F-4C59-BBFA-3A98968170D9}" sibTransId="{4D622C4E-7970-445B-8600-84C6ACD2F726}"/>
    <dgm:cxn modelId="{901010E4-01E5-4676-B969-B825C410BBE9}" srcId="{A4AB6666-14EE-4433-A7A1-D38DFC33BBB5}" destId="{8E3BB827-4C35-4254-AC36-C89569EC4CDF}" srcOrd="0" destOrd="0" parTransId="{6943A4F6-708B-4601-AF74-D0F5ECB1B41A}" sibTransId="{8945B68A-89DE-4ABA-900B-C2A6F8BF3BEA}"/>
    <dgm:cxn modelId="{0AED62E7-2F6E-40C3-96B9-B851A521E783}" srcId="{A887CCE5-C02C-468F-BD8E-69705FD72575}" destId="{4F867644-4E89-48C5-8EBB-080D44D706BE}" srcOrd="0" destOrd="0" parTransId="{4B99312F-7A67-4CF3-9B97-2D054B17F07D}" sibTransId="{ADA9249C-1C81-443F-AD75-AC976E332725}"/>
    <dgm:cxn modelId="{AA0F907B-9B4B-466F-B04E-4CCA6FA3AFD0}" type="presParOf" srcId="{B7B5DDD8-9794-48C6-88D5-97DB11467F3E}" destId="{E0B8D767-CD5A-4730-82F3-8C9B1764A51A}" srcOrd="0" destOrd="0" presId="urn:microsoft.com/office/officeart/2005/8/layout/list1"/>
    <dgm:cxn modelId="{83C7E5F2-679E-40B7-9D3D-8309BBD07967}" type="presParOf" srcId="{E0B8D767-CD5A-4730-82F3-8C9B1764A51A}" destId="{3C343443-E91A-40A9-8898-2DFC0FDEE44F}" srcOrd="0" destOrd="0" presId="urn:microsoft.com/office/officeart/2005/8/layout/list1"/>
    <dgm:cxn modelId="{F8C4CD30-8555-4083-A635-292DF2004CF1}" type="presParOf" srcId="{E0B8D767-CD5A-4730-82F3-8C9B1764A51A}" destId="{28A5A656-1503-4B89-8ADB-ED1E0FC50642}" srcOrd="1" destOrd="0" presId="urn:microsoft.com/office/officeart/2005/8/layout/list1"/>
    <dgm:cxn modelId="{F08310C1-C5C1-4C62-94CB-ECBE717D18E2}" type="presParOf" srcId="{B7B5DDD8-9794-48C6-88D5-97DB11467F3E}" destId="{B27D3AE8-A5F5-4913-A310-880C6913996A}" srcOrd="1" destOrd="0" presId="urn:microsoft.com/office/officeart/2005/8/layout/list1"/>
    <dgm:cxn modelId="{CB73E3B0-7FCD-42BD-A623-955499228BF0}" type="presParOf" srcId="{B7B5DDD8-9794-48C6-88D5-97DB11467F3E}" destId="{0FF286F9-D5A9-44AC-8E15-EE8E3FD3D338}" srcOrd="2" destOrd="0" presId="urn:microsoft.com/office/officeart/2005/8/layout/list1"/>
    <dgm:cxn modelId="{A35417A7-3136-4AAA-8313-1AAC5F7A8B07}" type="presParOf" srcId="{B7B5DDD8-9794-48C6-88D5-97DB11467F3E}" destId="{B7C83C19-1FFC-4BE3-A521-49F0BA100642}" srcOrd="3" destOrd="0" presId="urn:microsoft.com/office/officeart/2005/8/layout/list1"/>
    <dgm:cxn modelId="{2708E324-DA1B-4FD2-8691-A43A7BF81D9D}" type="presParOf" srcId="{B7B5DDD8-9794-48C6-88D5-97DB11467F3E}" destId="{7D5D7929-8663-4C59-9CE5-666D79DD9B76}" srcOrd="4" destOrd="0" presId="urn:microsoft.com/office/officeart/2005/8/layout/list1"/>
    <dgm:cxn modelId="{A1C216B2-5AFF-465F-81D7-55A838457C90}" type="presParOf" srcId="{7D5D7929-8663-4C59-9CE5-666D79DD9B76}" destId="{AE753915-9916-4C5A-B30A-9CA40901B40A}" srcOrd="0" destOrd="0" presId="urn:microsoft.com/office/officeart/2005/8/layout/list1"/>
    <dgm:cxn modelId="{F2ABE09C-B028-4B6C-A3EF-E84F05D56948}" type="presParOf" srcId="{7D5D7929-8663-4C59-9CE5-666D79DD9B76}" destId="{626D0F33-BF40-4BFE-A88F-1BD03DEAAE58}" srcOrd="1" destOrd="0" presId="urn:microsoft.com/office/officeart/2005/8/layout/list1"/>
    <dgm:cxn modelId="{21851D75-E1EC-4916-8076-FDAD2DE7AEAC}" type="presParOf" srcId="{B7B5DDD8-9794-48C6-88D5-97DB11467F3E}" destId="{93DB663F-8AA9-4591-9957-2DBECCE2F02C}" srcOrd="5" destOrd="0" presId="urn:microsoft.com/office/officeart/2005/8/layout/list1"/>
    <dgm:cxn modelId="{C143C754-B41C-4E06-AB43-9177635C9525}" type="presParOf" srcId="{B7B5DDD8-9794-48C6-88D5-97DB11467F3E}" destId="{9C568643-634C-4678-A00D-AC20076B77F9}" srcOrd="6" destOrd="0" presId="urn:microsoft.com/office/officeart/2005/8/layout/list1"/>
    <dgm:cxn modelId="{BB04CB60-1C35-417A-A0CB-3A8592FD6BE4}" type="presParOf" srcId="{B7B5DDD8-9794-48C6-88D5-97DB11467F3E}" destId="{D86D89AE-DED8-43BC-A39D-2526F36B8E71}" srcOrd="7" destOrd="0" presId="urn:microsoft.com/office/officeart/2005/8/layout/list1"/>
    <dgm:cxn modelId="{7DB9E669-94A9-4935-8C3E-E0F18472AE30}" type="presParOf" srcId="{B7B5DDD8-9794-48C6-88D5-97DB11467F3E}" destId="{8A166AC7-BCF9-4A05-B3A9-47E8F0D1DBD1}" srcOrd="8" destOrd="0" presId="urn:microsoft.com/office/officeart/2005/8/layout/list1"/>
    <dgm:cxn modelId="{1C6E9DE0-7F45-42ED-B2EA-007E60EF2E05}" type="presParOf" srcId="{8A166AC7-BCF9-4A05-B3A9-47E8F0D1DBD1}" destId="{CB786546-1825-40D8-95C3-4C3A88323256}" srcOrd="0" destOrd="0" presId="urn:microsoft.com/office/officeart/2005/8/layout/list1"/>
    <dgm:cxn modelId="{3E1E1960-6A92-4FF6-A5E8-CDA60B82CA01}" type="presParOf" srcId="{8A166AC7-BCF9-4A05-B3A9-47E8F0D1DBD1}" destId="{49DF7FCD-92E2-4D0C-8996-C7E3867D6D82}" srcOrd="1" destOrd="0" presId="urn:microsoft.com/office/officeart/2005/8/layout/list1"/>
    <dgm:cxn modelId="{6809A8BE-0725-48FA-83EE-B8A7E0D5B80D}" type="presParOf" srcId="{B7B5DDD8-9794-48C6-88D5-97DB11467F3E}" destId="{CBCDD392-F340-4152-A228-635954CDE816}" srcOrd="9" destOrd="0" presId="urn:microsoft.com/office/officeart/2005/8/layout/list1"/>
    <dgm:cxn modelId="{13E51937-05CC-49E9-9877-D51D2715AE10}" type="presParOf" srcId="{B7B5DDD8-9794-48C6-88D5-97DB11467F3E}" destId="{055CCED1-E27D-4C0F-B601-00C462AB14D5}" srcOrd="10" destOrd="0" presId="urn:microsoft.com/office/officeart/2005/8/layout/list1"/>
    <dgm:cxn modelId="{6C7A1CBF-AEA1-4C96-ABDF-A6DE91B9A99B}" type="presParOf" srcId="{B7B5DDD8-9794-48C6-88D5-97DB11467F3E}" destId="{334C6BFD-5F16-489E-8184-58E6C86C7074}" srcOrd="11" destOrd="0" presId="urn:microsoft.com/office/officeart/2005/8/layout/list1"/>
    <dgm:cxn modelId="{55CB7B05-5CD9-4FA0-A844-A1217526F0B5}" type="presParOf" srcId="{B7B5DDD8-9794-48C6-88D5-97DB11467F3E}" destId="{6EFB7DB1-56B4-4E8C-878B-CF23D2BA985D}" srcOrd="12" destOrd="0" presId="urn:microsoft.com/office/officeart/2005/8/layout/list1"/>
    <dgm:cxn modelId="{A3D917D4-799B-4D14-9AFE-5D8FF1A6944B}" type="presParOf" srcId="{6EFB7DB1-56B4-4E8C-878B-CF23D2BA985D}" destId="{E00FCA08-083E-4B41-BDE6-4946F31234E3}" srcOrd="0" destOrd="0" presId="urn:microsoft.com/office/officeart/2005/8/layout/list1"/>
    <dgm:cxn modelId="{CE16980E-338F-425E-BACD-E372BA9F2914}" type="presParOf" srcId="{6EFB7DB1-56B4-4E8C-878B-CF23D2BA985D}" destId="{0B3112E0-D37B-473A-8CE2-1047E1371CD9}" srcOrd="1" destOrd="0" presId="urn:microsoft.com/office/officeart/2005/8/layout/list1"/>
    <dgm:cxn modelId="{F221C6C9-8A82-49DC-8273-67A726D7F464}" type="presParOf" srcId="{B7B5DDD8-9794-48C6-88D5-97DB11467F3E}" destId="{7B5D9432-9860-489E-81D7-5F09AB464F98}" srcOrd="13" destOrd="0" presId="urn:microsoft.com/office/officeart/2005/8/layout/list1"/>
    <dgm:cxn modelId="{0B72E33C-95AF-4639-AFD4-E8E9E75F31BA}" type="presParOf" srcId="{B7B5DDD8-9794-48C6-88D5-97DB11467F3E}" destId="{5215E4B4-84EA-4D7F-87B6-4066C8F6160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B531AF-0A14-4BF9-9699-70CBFE9B7C8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fr-FR"/>
        </a:p>
      </dgm:t>
    </dgm:pt>
    <dgm:pt modelId="{7ADFA22F-5725-4FE3-9CF4-E9E7D34D960B}">
      <dgm:prSet phldrT="[Texte]" custT="1"/>
      <dgm:spPr/>
      <dgm:t>
        <a:bodyPr/>
        <a:lstStyle/>
        <a:p>
          <a:r>
            <a:rPr lang="ar-TN" sz="2000" b="1" dirty="0">
              <a:latin typeface="Calibri" panose="020F0502020204030204" pitchFamily="34" charset="0"/>
              <a:cs typeface="Calibri" panose="020F0502020204030204" pitchFamily="34" charset="0"/>
            </a:rPr>
            <a:t>الممكن الاستراتيجي الأوّل : أيكتو بيت الخبرة العربي للتمكين الرقمي</a:t>
          </a:r>
          <a:endParaRPr lang="fr-FR" sz="2000" b="1" dirty="0">
            <a:latin typeface="Calibri" panose="020F0502020204030204" pitchFamily="34" charset="0"/>
            <a:cs typeface="Calibri" panose="020F0502020204030204" pitchFamily="34" charset="0"/>
          </a:endParaRPr>
        </a:p>
      </dgm:t>
    </dgm:pt>
    <dgm:pt modelId="{7F69EDCF-D32F-4C59-BBFA-3A98968170D9}" type="parTrans" cxnId="{D9EBA3D9-7CF3-470D-B273-3C3091591496}">
      <dgm:prSet/>
      <dgm:spPr/>
      <dgm:t>
        <a:bodyPr/>
        <a:lstStyle/>
        <a:p>
          <a:endParaRPr lang="fr-FR" sz="2000">
            <a:latin typeface="Calibri" panose="020F0502020204030204" pitchFamily="34" charset="0"/>
            <a:cs typeface="Calibri" panose="020F0502020204030204" pitchFamily="34" charset="0"/>
          </a:endParaRPr>
        </a:p>
      </dgm:t>
    </dgm:pt>
    <dgm:pt modelId="{4D622C4E-7970-445B-8600-84C6ACD2F726}" type="sibTrans" cxnId="{D9EBA3D9-7CF3-470D-B273-3C3091591496}">
      <dgm:prSet/>
      <dgm:spPr/>
      <dgm:t>
        <a:bodyPr/>
        <a:lstStyle/>
        <a:p>
          <a:endParaRPr lang="fr-FR" sz="2000">
            <a:latin typeface="Calibri" panose="020F0502020204030204" pitchFamily="34" charset="0"/>
            <a:cs typeface="Calibri" panose="020F0502020204030204" pitchFamily="34" charset="0"/>
          </a:endParaRPr>
        </a:p>
      </dgm:t>
    </dgm:pt>
    <dgm:pt modelId="{A887CCE5-C02C-468F-BD8E-69705FD72575}">
      <dgm:prSet phldrT="[Texte]" custT="1"/>
      <dgm:spPr/>
      <dgm:t>
        <a:bodyPr/>
        <a:lstStyle/>
        <a:p>
          <a:r>
            <a:rPr lang="ar-TN" sz="2000" b="1" dirty="0">
              <a:latin typeface="Calibri" panose="020F0502020204030204" pitchFamily="34" charset="0"/>
              <a:cs typeface="Calibri" panose="020F0502020204030204" pitchFamily="34" charset="0"/>
            </a:rPr>
            <a:t>الممكّن الاستراتيجي الثاني : تعزيز الشراكة و التعاون</a:t>
          </a:r>
          <a:endParaRPr lang="fr-FR" sz="2000" dirty="0">
            <a:latin typeface="Calibri" panose="020F0502020204030204" pitchFamily="34" charset="0"/>
            <a:cs typeface="Calibri" panose="020F0502020204030204" pitchFamily="34" charset="0"/>
          </a:endParaRPr>
        </a:p>
      </dgm:t>
    </dgm:pt>
    <dgm:pt modelId="{0C5E3F42-9099-4A03-98CE-261BEFE6EBBF}" type="parTrans" cxnId="{EB520063-05ED-4C27-B340-F80F1764DA0A}">
      <dgm:prSet/>
      <dgm:spPr/>
      <dgm:t>
        <a:bodyPr/>
        <a:lstStyle/>
        <a:p>
          <a:endParaRPr lang="fr-FR" sz="2000">
            <a:latin typeface="Calibri" panose="020F0502020204030204" pitchFamily="34" charset="0"/>
            <a:cs typeface="Calibri" panose="020F0502020204030204" pitchFamily="34" charset="0"/>
          </a:endParaRPr>
        </a:p>
      </dgm:t>
    </dgm:pt>
    <dgm:pt modelId="{39DBF89C-E6E3-4199-A632-7119CA75846C}" type="sibTrans" cxnId="{EB520063-05ED-4C27-B340-F80F1764DA0A}">
      <dgm:prSet/>
      <dgm:spPr/>
      <dgm:t>
        <a:bodyPr/>
        <a:lstStyle/>
        <a:p>
          <a:endParaRPr lang="fr-FR" sz="2000">
            <a:latin typeface="Calibri" panose="020F0502020204030204" pitchFamily="34" charset="0"/>
            <a:cs typeface="Calibri" panose="020F0502020204030204" pitchFamily="34" charset="0"/>
          </a:endParaRPr>
        </a:p>
      </dgm:t>
    </dgm:pt>
    <dgm:pt modelId="{4B7CAA63-6D58-4130-AD52-3A3BC7B0687C}">
      <dgm:prSet custT="1"/>
      <dgm:spPr/>
      <dgm:t>
        <a:bodyPr/>
        <a:lstStyle/>
        <a:p>
          <a:pPr rtl="1"/>
          <a:r>
            <a:rPr lang="ar-TN" sz="1600" b="1"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تقديم الدعم المستمر للدول العربية من خلال تنمية القدرات والمساندة الفنية </a:t>
          </a:r>
          <a:endParaRPr lang="fr-FR" sz="1600" b="1"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dgm:t>
    </dgm:pt>
    <dgm:pt modelId="{7EBA031F-462C-4ADA-9B99-ACB1FC092F3B}" type="parTrans" cxnId="{E4D3E712-FC1E-4CB6-AEB0-411F1755A30D}">
      <dgm:prSet/>
      <dgm:spPr/>
      <dgm:t>
        <a:bodyPr/>
        <a:lstStyle/>
        <a:p>
          <a:endParaRPr lang="fr-FR" sz="2000">
            <a:latin typeface="Calibri" panose="020F0502020204030204" pitchFamily="34" charset="0"/>
            <a:cs typeface="Calibri" panose="020F0502020204030204" pitchFamily="34" charset="0"/>
          </a:endParaRPr>
        </a:p>
      </dgm:t>
    </dgm:pt>
    <dgm:pt modelId="{390E96D0-D46A-440E-A293-D8C3A2FF4432}" type="sibTrans" cxnId="{E4D3E712-FC1E-4CB6-AEB0-411F1755A30D}">
      <dgm:prSet/>
      <dgm:spPr/>
      <dgm:t>
        <a:bodyPr/>
        <a:lstStyle/>
        <a:p>
          <a:endParaRPr lang="fr-FR" sz="2000">
            <a:latin typeface="Calibri" panose="020F0502020204030204" pitchFamily="34" charset="0"/>
            <a:cs typeface="Calibri" panose="020F0502020204030204" pitchFamily="34" charset="0"/>
          </a:endParaRPr>
        </a:p>
      </dgm:t>
    </dgm:pt>
    <dgm:pt modelId="{4F867644-4E89-48C5-8EBB-080D44D706BE}">
      <dgm:prSet custT="1"/>
      <dgm:spPr/>
      <dgm:t>
        <a:bodyPr/>
        <a:lstStyle/>
        <a:p>
          <a:pPr rtl="1"/>
          <a:r>
            <a:rPr lang="ar-TN" sz="1600" b="1" dirty="0">
              <a:latin typeface="Calibri" panose="020F0502020204030204" pitchFamily="34" charset="0"/>
              <a:cs typeface="Calibri" panose="020F0502020204030204" pitchFamily="34" charset="0"/>
            </a:rPr>
            <a:t>تعزيز التعاون و العمل العربي والبين إقليمي والدولي المشترك </a:t>
          </a:r>
          <a:endParaRPr lang="fr-FR" sz="1600" u="none" dirty="0">
            <a:latin typeface="Calibri" panose="020F0502020204030204" pitchFamily="34" charset="0"/>
            <a:cs typeface="Calibri" panose="020F0502020204030204" pitchFamily="34" charset="0"/>
          </a:endParaRPr>
        </a:p>
      </dgm:t>
    </dgm:pt>
    <dgm:pt modelId="{4B99312F-7A67-4CF3-9B97-2D054B17F07D}" type="parTrans" cxnId="{0AED62E7-2F6E-40C3-96B9-B851A521E783}">
      <dgm:prSet/>
      <dgm:spPr/>
      <dgm:t>
        <a:bodyPr/>
        <a:lstStyle/>
        <a:p>
          <a:endParaRPr lang="fr-FR" sz="2000">
            <a:latin typeface="Calibri" panose="020F0502020204030204" pitchFamily="34" charset="0"/>
            <a:cs typeface="Calibri" panose="020F0502020204030204" pitchFamily="34" charset="0"/>
          </a:endParaRPr>
        </a:p>
      </dgm:t>
    </dgm:pt>
    <dgm:pt modelId="{ADA9249C-1C81-443F-AD75-AC976E332725}" type="sibTrans" cxnId="{0AED62E7-2F6E-40C3-96B9-B851A521E783}">
      <dgm:prSet/>
      <dgm:spPr/>
      <dgm:t>
        <a:bodyPr/>
        <a:lstStyle/>
        <a:p>
          <a:endParaRPr lang="fr-FR" sz="2000">
            <a:latin typeface="Calibri" panose="020F0502020204030204" pitchFamily="34" charset="0"/>
            <a:cs typeface="Calibri" panose="020F0502020204030204" pitchFamily="34" charset="0"/>
          </a:endParaRPr>
        </a:p>
      </dgm:t>
    </dgm:pt>
    <dgm:pt modelId="{B7B5DDD8-9794-48C6-88D5-97DB11467F3E}" type="pres">
      <dgm:prSet presAssocID="{C2B531AF-0A14-4BF9-9699-70CBFE9B7C89}" presName="linear" presStyleCnt="0">
        <dgm:presLayoutVars>
          <dgm:dir val="rev"/>
          <dgm:animLvl val="lvl"/>
          <dgm:resizeHandles val="exact"/>
        </dgm:presLayoutVars>
      </dgm:prSet>
      <dgm:spPr/>
    </dgm:pt>
    <dgm:pt modelId="{E0B8D767-CD5A-4730-82F3-8C9B1764A51A}" type="pres">
      <dgm:prSet presAssocID="{7ADFA22F-5725-4FE3-9CF4-E9E7D34D960B}" presName="parentLin" presStyleCnt="0"/>
      <dgm:spPr/>
    </dgm:pt>
    <dgm:pt modelId="{3C343443-E91A-40A9-8898-2DFC0FDEE44F}" type="pres">
      <dgm:prSet presAssocID="{7ADFA22F-5725-4FE3-9CF4-E9E7D34D960B}" presName="parentLeftMargin" presStyleLbl="node1" presStyleIdx="0" presStyleCnt="2"/>
      <dgm:spPr/>
    </dgm:pt>
    <dgm:pt modelId="{28A5A656-1503-4B89-8ADB-ED1E0FC50642}" type="pres">
      <dgm:prSet presAssocID="{7ADFA22F-5725-4FE3-9CF4-E9E7D34D960B}" presName="parentText" presStyleLbl="node1" presStyleIdx="0" presStyleCnt="2">
        <dgm:presLayoutVars>
          <dgm:chMax val="0"/>
          <dgm:bulletEnabled val="1"/>
        </dgm:presLayoutVars>
      </dgm:prSet>
      <dgm:spPr/>
    </dgm:pt>
    <dgm:pt modelId="{B27D3AE8-A5F5-4913-A310-880C6913996A}" type="pres">
      <dgm:prSet presAssocID="{7ADFA22F-5725-4FE3-9CF4-E9E7D34D960B}" presName="negativeSpace" presStyleCnt="0"/>
      <dgm:spPr/>
    </dgm:pt>
    <dgm:pt modelId="{0FF286F9-D5A9-44AC-8E15-EE8E3FD3D338}" type="pres">
      <dgm:prSet presAssocID="{7ADFA22F-5725-4FE3-9CF4-E9E7D34D960B}" presName="childText" presStyleLbl="conFgAcc1" presStyleIdx="0" presStyleCnt="2">
        <dgm:presLayoutVars>
          <dgm:bulletEnabled val="1"/>
        </dgm:presLayoutVars>
      </dgm:prSet>
      <dgm:spPr/>
    </dgm:pt>
    <dgm:pt modelId="{B7C83C19-1FFC-4BE3-A521-49F0BA100642}" type="pres">
      <dgm:prSet presAssocID="{4D622C4E-7970-445B-8600-84C6ACD2F726}" presName="spaceBetweenRectangles" presStyleCnt="0"/>
      <dgm:spPr/>
    </dgm:pt>
    <dgm:pt modelId="{7D5D7929-8663-4C59-9CE5-666D79DD9B76}" type="pres">
      <dgm:prSet presAssocID="{A887CCE5-C02C-468F-BD8E-69705FD72575}" presName="parentLin" presStyleCnt="0"/>
      <dgm:spPr/>
    </dgm:pt>
    <dgm:pt modelId="{AE753915-9916-4C5A-B30A-9CA40901B40A}" type="pres">
      <dgm:prSet presAssocID="{A887CCE5-C02C-468F-BD8E-69705FD72575}" presName="parentLeftMargin" presStyleLbl="node1" presStyleIdx="0" presStyleCnt="2"/>
      <dgm:spPr/>
    </dgm:pt>
    <dgm:pt modelId="{626D0F33-BF40-4BFE-A88F-1BD03DEAAE58}" type="pres">
      <dgm:prSet presAssocID="{A887CCE5-C02C-468F-BD8E-69705FD72575}" presName="parentText" presStyleLbl="node1" presStyleIdx="1" presStyleCnt="2">
        <dgm:presLayoutVars>
          <dgm:chMax val="0"/>
          <dgm:bulletEnabled val="1"/>
        </dgm:presLayoutVars>
      </dgm:prSet>
      <dgm:spPr/>
    </dgm:pt>
    <dgm:pt modelId="{93DB663F-8AA9-4591-9957-2DBECCE2F02C}" type="pres">
      <dgm:prSet presAssocID="{A887CCE5-C02C-468F-BD8E-69705FD72575}" presName="negativeSpace" presStyleCnt="0"/>
      <dgm:spPr/>
    </dgm:pt>
    <dgm:pt modelId="{9C568643-634C-4678-A00D-AC20076B77F9}" type="pres">
      <dgm:prSet presAssocID="{A887CCE5-C02C-468F-BD8E-69705FD72575}" presName="childText" presStyleLbl="conFgAcc1" presStyleIdx="1" presStyleCnt="2">
        <dgm:presLayoutVars>
          <dgm:bulletEnabled val="1"/>
        </dgm:presLayoutVars>
      </dgm:prSet>
      <dgm:spPr/>
    </dgm:pt>
  </dgm:ptLst>
  <dgm:cxnLst>
    <dgm:cxn modelId="{4BB25008-1944-439B-8B90-D7D70B3F5853}" type="presOf" srcId="{C2B531AF-0A14-4BF9-9699-70CBFE9B7C89}" destId="{B7B5DDD8-9794-48C6-88D5-97DB11467F3E}" srcOrd="0" destOrd="0" presId="urn:microsoft.com/office/officeart/2005/8/layout/list1"/>
    <dgm:cxn modelId="{E4D3E712-FC1E-4CB6-AEB0-411F1755A30D}" srcId="{7ADFA22F-5725-4FE3-9CF4-E9E7D34D960B}" destId="{4B7CAA63-6D58-4130-AD52-3A3BC7B0687C}" srcOrd="0" destOrd="0" parTransId="{7EBA031F-462C-4ADA-9B99-ACB1FC092F3B}" sibTransId="{390E96D0-D46A-440E-A293-D8C3A2FF4432}"/>
    <dgm:cxn modelId="{2A95111D-1658-4C29-AF1C-9059F7D410E0}" type="presOf" srcId="{A887CCE5-C02C-468F-BD8E-69705FD72575}" destId="{AE753915-9916-4C5A-B30A-9CA40901B40A}" srcOrd="0" destOrd="0" presId="urn:microsoft.com/office/officeart/2005/8/layout/list1"/>
    <dgm:cxn modelId="{5B80CA32-2BD1-481A-8819-6697AD62A2CA}" type="presOf" srcId="{7ADFA22F-5725-4FE3-9CF4-E9E7D34D960B}" destId="{28A5A656-1503-4B89-8ADB-ED1E0FC50642}" srcOrd="1" destOrd="0" presId="urn:microsoft.com/office/officeart/2005/8/layout/list1"/>
    <dgm:cxn modelId="{EB520063-05ED-4C27-B340-F80F1764DA0A}" srcId="{C2B531AF-0A14-4BF9-9699-70CBFE9B7C89}" destId="{A887CCE5-C02C-468F-BD8E-69705FD72575}" srcOrd="1" destOrd="0" parTransId="{0C5E3F42-9099-4A03-98CE-261BEFE6EBBF}" sibTransId="{39DBF89C-E6E3-4199-A632-7119CA75846C}"/>
    <dgm:cxn modelId="{E008A188-BECA-47A4-AE71-6641198E62F0}" type="presOf" srcId="{7ADFA22F-5725-4FE3-9CF4-E9E7D34D960B}" destId="{3C343443-E91A-40A9-8898-2DFC0FDEE44F}" srcOrd="0" destOrd="0" presId="urn:microsoft.com/office/officeart/2005/8/layout/list1"/>
    <dgm:cxn modelId="{7B268BA7-327B-4C30-A178-F7774971EDFF}" type="presOf" srcId="{4F867644-4E89-48C5-8EBB-080D44D706BE}" destId="{9C568643-634C-4678-A00D-AC20076B77F9}" srcOrd="0" destOrd="0" presId="urn:microsoft.com/office/officeart/2005/8/layout/list1"/>
    <dgm:cxn modelId="{B202AEB6-BEE4-473E-91AD-92890D4C4475}" type="presOf" srcId="{A887CCE5-C02C-468F-BD8E-69705FD72575}" destId="{626D0F33-BF40-4BFE-A88F-1BD03DEAAE58}" srcOrd="1" destOrd="0" presId="urn:microsoft.com/office/officeart/2005/8/layout/list1"/>
    <dgm:cxn modelId="{7D25F5C4-7E6C-4ED5-BBFD-FF2FAA71BA09}" type="presOf" srcId="{4B7CAA63-6D58-4130-AD52-3A3BC7B0687C}" destId="{0FF286F9-D5A9-44AC-8E15-EE8E3FD3D338}" srcOrd="0" destOrd="0" presId="urn:microsoft.com/office/officeart/2005/8/layout/list1"/>
    <dgm:cxn modelId="{D9EBA3D9-7CF3-470D-B273-3C3091591496}" srcId="{C2B531AF-0A14-4BF9-9699-70CBFE9B7C89}" destId="{7ADFA22F-5725-4FE3-9CF4-E9E7D34D960B}" srcOrd="0" destOrd="0" parTransId="{7F69EDCF-D32F-4C59-BBFA-3A98968170D9}" sibTransId="{4D622C4E-7970-445B-8600-84C6ACD2F726}"/>
    <dgm:cxn modelId="{0AED62E7-2F6E-40C3-96B9-B851A521E783}" srcId="{A887CCE5-C02C-468F-BD8E-69705FD72575}" destId="{4F867644-4E89-48C5-8EBB-080D44D706BE}" srcOrd="0" destOrd="0" parTransId="{4B99312F-7A67-4CF3-9B97-2D054B17F07D}" sibTransId="{ADA9249C-1C81-443F-AD75-AC976E332725}"/>
    <dgm:cxn modelId="{AA0F907B-9B4B-466F-B04E-4CCA6FA3AFD0}" type="presParOf" srcId="{B7B5DDD8-9794-48C6-88D5-97DB11467F3E}" destId="{E0B8D767-CD5A-4730-82F3-8C9B1764A51A}" srcOrd="0" destOrd="0" presId="urn:microsoft.com/office/officeart/2005/8/layout/list1"/>
    <dgm:cxn modelId="{83C7E5F2-679E-40B7-9D3D-8309BBD07967}" type="presParOf" srcId="{E0B8D767-CD5A-4730-82F3-8C9B1764A51A}" destId="{3C343443-E91A-40A9-8898-2DFC0FDEE44F}" srcOrd="0" destOrd="0" presId="urn:microsoft.com/office/officeart/2005/8/layout/list1"/>
    <dgm:cxn modelId="{F8C4CD30-8555-4083-A635-292DF2004CF1}" type="presParOf" srcId="{E0B8D767-CD5A-4730-82F3-8C9B1764A51A}" destId="{28A5A656-1503-4B89-8ADB-ED1E0FC50642}" srcOrd="1" destOrd="0" presId="urn:microsoft.com/office/officeart/2005/8/layout/list1"/>
    <dgm:cxn modelId="{F08310C1-C5C1-4C62-94CB-ECBE717D18E2}" type="presParOf" srcId="{B7B5DDD8-9794-48C6-88D5-97DB11467F3E}" destId="{B27D3AE8-A5F5-4913-A310-880C6913996A}" srcOrd="1" destOrd="0" presId="urn:microsoft.com/office/officeart/2005/8/layout/list1"/>
    <dgm:cxn modelId="{CB73E3B0-7FCD-42BD-A623-955499228BF0}" type="presParOf" srcId="{B7B5DDD8-9794-48C6-88D5-97DB11467F3E}" destId="{0FF286F9-D5A9-44AC-8E15-EE8E3FD3D338}" srcOrd="2" destOrd="0" presId="urn:microsoft.com/office/officeart/2005/8/layout/list1"/>
    <dgm:cxn modelId="{A35417A7-3136-4AAA-8313-1AAC5F7A8B07}" type="presParOf" srcId="{B7B5DDD8-9794-48C6-88D5-97DB11467F3E}" destId="{B7C83C19-1FFC-4BE3-A521-49F0BA100642}" srcOrd="3" destOrd="0" presId="urn:microsoft.com/office/officeart/2005/8/layout/list1"/>
    <dgm:cxn modelId="{2708E324-DA1B-4FD2-8691-A43A7BF81D9D}" type="presParOf" srcId="{B7B5DDD8-9794-48C6-88D5-97DB11467F3E}" destId="{7D5D7929-8663-4C59-9CE5-666D79DD9B76}" srcOrd="4" destOrd="0" presId="urn:microsoft.com/office/officeart/2005/8/layout/list1"/>
    <dgm:cxn modelId="{A1C216B2-5AFF-465F-81D7-55A838457C90}" type="presParOf" srcId="{7D5D7929-8663-4C59-9CE5-666D79DD9B76}" destId="{AE753915-9916-4C5A-B30A-9CA40901B40A}" srcOrd="0" destOrd="0" presId="urn:microsoft.com/office/officeart/2005/8/layout/list1"/>
    <dgm:cxn modelId="{F2ABE09C-B028-4B6C-A3EF-E84F05D56948}" type="presParOf" srcId="{7D5D7929-8663-4C59-9CE5-666D79DD9B76}" destId="{626D0F33-BF40-4BFE-A88F-1BD03DEAAE58}" srcOrd="1" destOrd="0" presId="urn:microsoft.com/office/officeart/2005/8/layout/list1"/>
    <dgm:cxn modelId="{21851D75-E1EC-4916-8076-FDAD2DE7AEAC}" type="presParOf" srcId="{B7B5DDD8-9794-48C6-88D5-97DB11467F3E}" destId="{93DB663F-8AA9-4591-9957-2DBECCE2F02C}" srcOrd="5" destOrd="0" presId="urn:microsoft.com/office/officeart/2005/8/layout/list1"/>
    <dgm:cxn modelId="{C143C754-B41C-4E06-AB43-9177635C9525}" type="presParOf" srcId="{B7B5DDD8-9794-48C6-88D5-97DB11467F3E}" destId="{9C568643-634C-4678-A00D-AC20076B77F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8728BC-4D69-4704-B47F-8C9C65A6D0A1}"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fr-FR"/>
        </a:p>
      </dgm:t>
    </dgm:pt>
    <dgm:pt modelId="{38E347B8-B04C-4405-86E0-84118D505C75}">
      <dgm:prSet custT="1"/>
      <dgm:spPr/>
      <dgm:t>
        <a:bodyPr/>
        <a:lstStyle/>
        <a:p>
          <a:r>
            <a:rPr lang="ar-TN" sz="1800" b="1" dirty="0">
              <a:latin typeface="Calibri" panose="020F0502020204030204" pitchFamily="34" charset="0"/>
              <a:cs typeface="Calibri" panose="020F0502020204030204" pitchFamily="34" charset="0"/>
            </a:rPr>
            <a:t>الهدف الاستراتيجي الثالث : تعزيز الاندماج الرقمي </a:t>
          </a:r>
          <a:endParaRPr lang="fr-FR" sz="1800" b="1" dirty="0">
            <a:latin typeface="Calibri" panose="020F0502020204030204" pitchFamily="34" charset="0"/>
            <a:cs typeface="Calibri" panose="020F0502020204030204" pitchFamily="34" charset="0"/>
          </a:endParaRPr>
        </a:p>
      </dgm:t>
    </dgm:pt>
    <dgm:pt modelId="{F6F3158F-1054-4264-81C3-553482EED876}" type="parTrans" cxnId="{D7AC8F7F-9E22-4ADB-968C-C41C0A551ED6}">
      <dgm:prSet custT="1"/>
      <dgm:spPr/>
      <dgm:t>
        <a:bodyPr/>
        <a:lstStyle/>
        <a:p>
          <a:endParaRPr lang="fr-FR" sz="1100" b="1">
            <a:latin typeface="Calibri" panose="020F0502020204030204" pitchFamily="34" charset="0"/>
            <a:cs typeface="Calibri" panose="020F0502020204030204" pitchFamily="34" charset="0"/>
          </a:endParaRPr>
        </a:p>
      </dgm:t>
    </dgm:pt>
    <dgm:pt modelId="{ADF3726E-8CF3-4795-92E8-86F6EBC08588}" type="sibTrans" cxnId="{D7AC8F7F-9E22-4ADB-968C-C41C0A551ED6}">
      <dgm:prSet/>
      <dgm:spPr/>
      <dgm:t>
        <a:bodyPr/>
        <a:lstStyle/>
        <a:p>
          <a:endParaRPr lang="fr-FR" sz="1100" b="1">
            <a:latin typeface="Calibri" panose="020F0502020204030204" pitchFamily="34" charset="0"/>
            <a:cs typeface="Calibri" panose="020F0502020204030204" pitchFamily="34" charset="0"/>
          </a:endParaRPr>
        </a:p>
      </dgm:t>
    </dgm:pt>
    <dgm:pt modelId="{C29337D8-5D4B-46B9-B83D-C512A572B3E8}">
      <dgm:prSet custT="1"/>
      <dgm:spPr/>
      <dgm:t>
        <a:bodyPr/>
        <a:lstStyle/>
        <a:p>
          <a:r>
            <a:rPr lang="ar-TN" sz="1600" dirty="0">
              <a:latin typeface="Calibri" panose="020F0502020204030204" pitchFamily="34" charset="0"/>
              <a:cs typeface="Calibri" panose="020F0502020204030204" pitchFamily="34" charset="0"/>
            </a:rPr>
            <a:t>المجلس العربي للإصدار السادس لبروتوكول الانترنت </a:t>
          </a:r>
          <a:endParaRPr lang="fr-FR" sz="1600" dirty="0">
            <a:latin typeface="Calibri" panose="020F0502020204030204" pitchFamily="34" charset="0"/>
            <a:cs typeface="Calibri" panose="020F0502020204030204" pitchFamily="34" charset="0"/>
          </a:endParaRPr>
        </a:p>
      </dgm:t>
    </dgm:pt>
    <dgm:pt modelId="{838E6344-F2C7-4090-BEB9-834E7D1B095D}" type="parTrans" cxnId="{FF8348F7-4912-40B7-93F5-5ADF9A12F8B6}">
      <dgm:prSet custT="1"/>
      <dgm:spPr/>
      <dgm:t>
        <a:bodyPr/>
        <a:lstStyle/>
        <a:p>
          <a:endParaRPr lang="fr-FR" sz="1100">
            <a:latin typeface="Calibri" panose="020F0502020204030204" pitchFamily="34" charset="0"/>
            <a:cs typeface="Calibri" panose="020F0502020204030204" pitchFamily="34" charset="0"/>
          </a:endParaRPr>
        </a:p>
      </dgm:t>
    </dgm:pt>
    <dgm:pt modelId="{831F25B3-07F4-4CC4-B8B2-1A800ECCA57D}" type="sibTrans" cxnId="{FF8348F7-4912-40B7-93F5-5ADF9A12F8B6}">
      <dgm:prSet/>
      <dgm:spPr/>
      <dgm:t>
        <a:bodyPr/>
        <a:lstStyle/>
        <a:p>
          <a:endParaRPr lang="fr-FR" sz="1100">
            <a:latin typeface="Calibri" panose="020F0502020204030204" pitchFamily="34" charset="0"/>
            <a:cs typeface="Calibri" panose="020F0502020204030204" pitchFamily="34" charset="0"/>
          </a:endParaRPr>
        </a:p>
      </dgm:t>
    </dgm:pt>
    <dgm:pt modelId="{1EEB6492-F035-4280-A36D-24D03D6943D8}" type="pres">
      <dgm:prSet presAssocID="{388728BC-4D69-4704-B47F-8C9C65A6D0A1}" presName="Name0" presStyleCnt="0">
        <dgm:presLayoutVars>
          <dgm:chPref val="1"/>
          <dgm:dir val="rev"/>
          <dgm:animOne val="branch"/>
          <dgm:animLvl val="lvl"/>
          <dgm:resizeHandles val="exact"/>
        </dgm:presLayoutVars>
      </dgm:prSet>
      <dgm:spPr/>
    </dgm:pt>
    <dgm:pt modelId="{8AE93D57-0EE6-4503-9276-2624BD074FD4}" type="pres">
      <dgm:prSet presAssocID="{38E347B8-B04C-4405-86E0-84118D505C75}" presName="root1" presStyleCnt="0"/>
      <dgm:spPr/>
    </dgm:pt>
    <dgm:pt modelId="{3E560C9C-D7C7-4B8B-B65B-F4F20F904C63}" type="pres">
      <dgm:prSet presAssocID="{38E347B8-B04C-4405-86E0-84118D505C75}" presName="LevelOneTextNode" presStyleLbl="node0" presStyleIdx="0" presStyleCnt="1">
        <dgm:presLayoutVars>
          <dgm:chPref val="3"/>
        </dgm:presLayoutVars>
      </dgm:prSet>
      <dgm:spPr/>
    </dgm:pt>
    <dgm:pt modelId="{90F15B76-8B46-4ED9-946E-4B68CF11D79B}" type="pres">
      <dgm:prSet presAssocID="{38E347B8-B04C-4405-86E0-84118D505C75}" presName="level2hierChild" presStyleCnt="0"/>
      <dgm:spPr/>
    </dgm:pt>
    <dgm:pt modelId="{BE1E8DA6-A18A-4646-9816-FBEEB386A712}" type="pres">
      <dgm:prSet presAssocID="{838E6344-F2C7-4090-BEB9-834E7D1B095D}" presName="conn2-1" presStyleLbl="parChTrans1D2" presStyleIdx="0" presStyleCnt="1"/>
      <dgm:spPr/>
    </dgm:pt>
    <dgm:pt modelId="{DC252D53-97A8-463B-BD01-6206057E5560}" type="pres">
      <dgm:prSet presAssocID="{838E6344-F2C7-4090-BEB9-834E7D1B095D}" presName="connTx" presStyleLbl="parChTrans1D2" presStyleIdx="0" presStyleCnt="1"/>
      <dgm:spPr/>
    </dgm:pt>
    <dgm:pt modelId="{0F463D5E-9181-4AE5-AD65-8CB1AE3F16B8}" type="pres">
      <dgm:prSet presAssocID="{C29337D8-5D4B-46B9-B83D-C512A572B3E8}" presName="root2" presStyleCnt="0"/>
      <dgm:spPr/>
    </dgm:pt>
    <dgm:pt modelId="{474A8E8A-2393-4A64-8168-4963CC7B0A5F}" type="pres">
      <dgm:prSet presAssocID="{C29337D8-5D4B-46B9-B83D-C512A572B3E8}" presName="LevelTwoTextNode" presStyleLbl="node2" presStyleIdx="0" presStyleCnt="1">
        <dgm:presLayoutVars>
          <dgm:chPref val="3"/>
        </dgm:presLayoutVars>
      </dgm:prSet>
      <dgm:spPr/>
    </dgm:pt>
    <dgm:pt modelId="{E0EB1B4D-D1F1-4334-88E7-761DCE1C9654}" type="pres">
      <dgm:prSet presAssocID="{C29337D8-5D4B-46B9-B83D-C512A572B3E8}" presName="level3hierChild" presStyleCnt="0"/>
      <dgm:spPr/>
    </dgm:pt>
  </dgm:ptLst>
  <dgm:cxnLst>
    <dgm:cxn modelId="{FC34370E-7C29-4456-AE70-DEDA20E7F0FD}" type="presOf" srcId="{838E6344-F2C7-4090-BEB9-834E7D1B095D}" destId="{DC252D53-97A8-463B-BD01-6206057E5560}" srcOrd="1" destOrd="0" presId="urn:microsoft.com/office/officeart/2008/layout/HorizontalMultiLevelHierarchy"/>
    <dgm:cxn modelId="{DC095A48-DEB7-40CB-8202-DA145364C368}" type="presOf" srcId="{388728BC-4D69-4704-B47F-8C9C65A6D0A1}" destId="{1EEB6492-F035-4280-A36D-24D03D6943D8}" srcOrd="0" destOrd="0" presId="urn:microsoft.com/office/officeart/2008/layout/HorizontalMultiLevelHierarchy"/>
    <dgm:cxn modelId="{D7AC8F7F-9E22-4ADB-968C-C41C0A551ED6}" srcId="{388728BC-4D69-4704-B47F-8C9C65A6D0A1}" destId="{38E347B8-B04C-4405-86E0-84118D505C75}" srcOrd="0" destOrd="0" parTransId="{F6F3158F-1054-4264-81C3-553482EED876}" sibTransId="{ADF3726E-8CF3-4795-92E8-86F6EBC08588}"/>
    <dgm:cxn modelId="{5E04E8B6-2D9E-4AE8-BEC7-BF4D11664BFF}" type="presOf" srcId="{838E6344-F2C7-4090-BEB9-834E7D1B095D}" destId="{BE1E8DA6-A18A-4646-9816-FBEEB386A712}" srcOrd="0" destOrd="0" presId="urn:microsoft.com/office/officeart/2008/layout/HorizontalMultiLevelHierarchy"/>
    <dgm:cxn modelId="{325B74BA-0D34-46B9-A63E-4559D0183FF2}" type="presOf" srcId="{C29337D8-5D4B-46B9-B83D-C512A572B3E8}" destId="{474A8E8A-2393-4A64-8168-4963CC7B0A5F}" srcOrd="0" destOrd="0" presId="urn:microsoft.com/office/officeart/2008/layout/HorizontalMultiLevelHierarchy"/>
    <dgm:cxn modelId="{376F82C8-7DA4-46C6-A8CF-2ED8FA218B1F}" type="presOf" srcId="{38E347B8-B04C-4405-86E0-84118D505C75}" destId="{3E560C9C-D7C7-4B8B-B65B-F4F20F904C63}" srcOrd="0" destOrd="0" presId="urn:microsoft.com/office/officeart/2008/layout/HorizontalMultiLevelHierarchy"/>
    <dgm:cxn modelId="{FF8348F7-4912-40B7-93F5-5ADF9A12F8B6}" srcId="{38E347B8-B04C-4405-86E0-84118D505C75}" destId="{C29337D8-5D4B-46B9-B83D-C512A572B3E8}" srcOrd="0" destOrd="0" parTransId="{838E6344-F2C7-4090-BEB9-834E7D1B095D}" sibTransId="{831F25B3-07F4-4CC4-B8B2-1A800ECCA57D}"/>
    <dgm:cxn modelId="{E21E000E-689F-4585-86B1-967FC82F53BD}" type="presParOf" srcId="{1EEB6492-F035-4280-A36D-24D03D6943D8}" destId="{8AE93D57-0EE6-4503-9276-2624BD074FD4}" srcOrd="0" destOrd="0" presId="urn:microsoft.com/office/officeart/2008/layout/HorizontalMultiLevelHierarchy"/>
    <dgm:cxn modelId="{DAB53D77-E92B-4580-96F2-3AAA4062A64C}" type="presParOf" srcId="{8AE93D57-0EE6-4503-9276-2624BD074FD4}" destId="{3E560C9C-D7C7-4B8B-B65B-F4F20F904C63}" srcOrd="0" destOrd="0" presId="urn:microsoft.com/office/officeart/2008/layout/HorizontalMultiLevelHierarchy"/>
    <dgm:cxn modelId="{D8CC378C-8DE7-415D-8709-30EB87C58BC8}" type="presParOf" srcId="{8AE93D57-0EE6-4503-9276-2624BD074FD4}" destId="{90F15B76-8B46-4ED9-946E-4B68CF11D79B}" srcOrd="1" destOrd="0" presId="urn:microsoft.com/office/officeart/2008/layout/HorizontalMultiLevelHierarchy"/>
    <dgm:cxn modelId="{EFCC92C1-E646-491C-B0F1-529F2A4DD9B3}" type="presParOf" srcId="{90F15B76-8B46-4ED9-946E-4B68CF11D79B}" destId="{BE1E8DA6-A18A-4646-9816-FBEEB386A712}" srcOrd="0" destOrd="0" presId="urn:microsoft.com/office/officeart/2008/layout/HorizontalMultiLevelHierarchy"/>
    <dgm:cxn modelId="{FE44B5EF-A521-4D1A-B4D2-B25D1CBFED4E}" type="presParOf" srcId="{BE1E8DA6-A18A-4646-9816-FBEEB386A712}" destId="{DC252D53-97A8-463B-BD01-6206057E5560}" srcOrd="0" destOrd="0" presId="urn:microsoft.com/office/officeart/2008/layout/HorizontalMultiLevelHierarchy"/>
    <dgm:cxn modelId="{C6AA920A-3D04-47E4-893C-E30FA4B0F973}" type="presParOf" srcId="{90F15B76-8B46-4ED9-946E-4B68CF11D79B}" destId="{0F463D5E-9181-4AE5-AD65-8CB1AE3F16B8}" srcOrd="1" destOrd="0" presId="urn:microsoft.com/office/officeart/2008/layout/HorizontalMultiLevelHierarchy"/>
    <dgm:cxn modelId="{2ADC1864-E4D2-4DC4-8E70-9E91EFC71E6F}" type="presParOf" srcId="{0F463D5E-9181-4AE5-AD65-8CB1AE3F16B8}" destId="{474A8E8A-2393-4A64-8168-4963CC7B0A5F}" srcOrd="0" destOrd="0" presId="urn:microsoft.com/office/officeart/2008/layout/HorizontalMultiLevelHierarchy"/>
    <dgm:cxn modelId="{5ECB7D76-9456-4196-B18B-DD6118897580}" type="presParOf" srcId="{0F463D5E-9181-4AE5-AD65-8CB1AE3F16B8}" destId="{E0EB1B4D-D1F1-4334-88E7-761DCE1C965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8728BC-4D69-4704-B47F-8C9C65A6D0A1}"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fr-FR"/>
        </a:p>
      </dgm:t>
    </dgm:pt>
    <dgm:pt modelId="{82C6EC3D-D217-47C8-894C-31B7715C8D41}">
      <dgm:prSet custT="1"/>
      <dgm:spPr/>
      <dgm:t>
        <a:bodyPr/>
        <a:lstStyle/>
        <a:p>
          <a:pPr marL="0" lvl="0" indent="0" algn="ctr" defTabSz="800100" rtl="1">
            <a:lnSpc>
              <a:spcPct val="90000"/>
            </a:lnSpc>
            <a:spcBef>
              <a:spcPct val="0"/>
            </a:spcBef>
            <a:spcAft>
              <a:spcPct val="35000"/>
            </a:spcAft>
            <a:buNone/>
          </a:pPr>
          <a:r>
            <a:rPr lang="ar-TN" sz="1800" b="1" kern="1200" dirty="0">
              <a:solidFill>
                <a:prstClr val="white"/>
              </a:solidFill>
              <a:latin typeface="Calibri" panose="020F0502020204030204" pitchFamily="34" charset="0"/>
              <a:ea typeface="+mn-ea"/>
              <a:cs typeface="Calibri" panose="020F0502020204030204" pitchFamily="34" charset="0"/>
            </a:rPr>
            <a:t>الهدف الاستراتيجي الرابع : تعزيز الثقة الرقميّة</a:t>
          </a:r>
          <a:endParaRPr lang="fr-FR" sz="1800" b="1" kern="1200" dirty="0">
            <a:solidFill>
              <a:prstClr val="white"/>
            </a:solidFill>
            <a:latin typeface="Calibri" panose="020F0502020204030204" pitchFamily="34" charset="0"/>
            <a:ea typeface="+mn-ea"/>
            <a:cs typeface="Calibri" panose="020F0502020204030204" pitchFamily="34" charset="0"/>
          </a:endParaRPr>
        </a:p>
      </dgm:t>
    </dgm:pt>
    <dgm:pt modelId="{C4DEC2E3-4C53-4D9A-871A-3257D222DDB6}" type="parTrans" cxnId="{2E20B61E-9EFB-4B31-A0E1-9BF364B195AF}">
      <dgm:prSet custT="1"/>
      <dgm:spPr/>
      <dgm:t>
        <a:bodyPr/>
        <a:lstStyle/>
        <a:p>
          <a:endParaRPr lang="fr-FR" sz="1100">
            <a:latin typeface="Calibri" panose="020F0502020204030204" pitchFamily="34" charset="0"/>
            <a:cs typeface="Calibri" panose="020F0502020204030204" pitchFamily="34" charset="0"/>
          </a:endParaRPr>
        </a:p>
      </dgm:t>
    </dgm:pt>
    <dgm:pt modelId="{341D993B-F117-4F3D-907F-11741CE525D1}" type="sibTrans" cxnId="{2E20B61E-9EFB-4B31-A0E1-9BF364B195AF}">
      <dgm:prSet/>
      <dgm:spPr/>
      <dgm:t>
        <a:bodyPr/>
        <a:lstStyle/>
        <a:p>
          <a:endParaRPr lang="fr-FR" sz="1100">
            <a:latin typeface="Calibri" panose="020F0502020204030204" pitchFamily="34" charset="0"/>
            <a:cs typeface="Calibri" panose="020F0502020204030204" pitchFamily="34" charset="0"/>
          </a:endParaRPr>
        </a:p>
      </dgm:t>
    </dgm:pt>
    <dgm:pt modelId="{71FA547D-F929-4FA8-BFA9-EF6B39962692}">
      <dgm:prSet custT="1"/>
      <dgm:spPr/>
      <dgm:t>
        <a:bodyPr/>
        <a:lstStyle/>
        <a:p>
          <a:r>
            <a:rPr lang="ar-TN" sz="1100" b="1" dirty="0">
              <a:latin typeface="Calibri" panose="020F0502020204030204" pitchFamily="34" charset="0"/>
              <a:cs typeface="Calibri" panose="020F0502020204030204" pitchFamily="34" charset="0"/>
            </a:rPr>
            <a:t>ورشة عمل : بناء الثقة في الخدمات الحكومية الرقمية</a:t>
          </a:r>
          <a:endParaRPr lang="fr-FR" sz="1100" b="1" dirty="0">
            <a:latin typeface="Calibri" panose="020F0502020204030204" pitchFamily="34" charset="0"/>
            <a:cs typeface="Calibri" panose="020F0502020204030204" pitchFamily="34" charset="0"/>
          </a:endParaRPr>
        </a:p>
      </dgm:t>
    </dgm:pt>
    <dgm:pt modelId="{26317C93-C546-4D41-8E80-40D2BEF56849}" type="parTrans" cxnId="{DE2CFEF3-088A-4E46-B3E5-32BD814C330E}">
      <dgm:prSet custT="1"/>
      <dgm:spPr/>
      <dgm:t>
        <a:bodyPr/>
        <a:lstStyle/>
        <a:p>
          <a:endParaRPr lang="fr-FR" sz="1100">
            <a:latin typeface="Calibri" panose="020F0502020204030204" pitchFamily="34" charset="0"/>
            <a:cs typeface="Calibri" panose="020F0502020204030204" pitchFamily="34" charset="0"/>
          </a:endParaRPr>
        </a:p>
      </dgm:t>
    </dgm:pt>
    <dgm:pt modelId="{BD7BC59A-8B3F-4A9C-A5DD-ADF73B31E3B8}" type="sibTrans" cxnId="{DE2CFEF3-088A-4E46-B3E5-32BD814C330E}">
      <dgm:prSet/>
      <dgm:spPr/>
      <dgm:t>
        <a:bodyPr/>
        <a:lstStyle/>
        <a:p>
          <a:endParaRPr lang="fr-FR" sz="1100">
            <a:latin typeface="Calibri" panose="020F0502020204030204" pitchFamily="34" charset="0"/>
            <a:cs typeface="Calibri" panose="020F0502020204030204" pitchFamily="34" charset="0"/>
          </a:endParaRPr>
        </a:p>
      </dgm:t>
    </dgm:pt>
    <dgm:pt modelId="{2DF3D901-0F41-422E-A4C6-70EDAD001CBD}">
      <dgm:prSet custT="1"/>
      <dgm:spPr/>
      <dgm:t>
        <a:bodyPr/>
        <a:lstStyle/>
        <a:p>
          <a:r>
            <a:rPr lang="ar-TN" sz="1100" b="1" dirty="0">
              <a:latin typeface="Calibri" panose="020F0502020204030204" pitchFamily="34" charset="0"/>
              <a:cs typeface="Calibri" panose="020F0502020204030204" pitchFamily="34" charset="0"/>
            </a:rPr>
            <a:t>الأيام الإقليمية للثقة الرقمية </a:t>
          </a:r>
          <a:endParaRPr lang="fr-FR" sz="1100" b="1" dirty="0">
            <a:latin typeface="Calibri" panose="020F0502020204030204" pitchFamily="34" charset="0"/>
            <a:cs typeface="Calibri" panose="020F0502020204030204" pitchFamily="34" charset="0"/>
          </a:endParaRPr>
        </a:p>
      </dgm:t>
    </dgm:pt>
    <dgm:pt modelId="{0BBDA4AA-DD20-40F0-8181-B92A1478978D}" type="parTrans" cxnId="{BAD7742B-CDB6-4623-82D9-9DE4FFEA1159}">
      <dgm:prSet custT="1"/>
      <dgm:spPr/>
      <dgm:t>
        <a:bodyPr/>
        <a:lstStyle/>
        <a:p>
          <a:endParaRPr lang="fr-FR" sz="1100">
            <a:latin typeface="Calibri" panose="020F0502020204030204" pitchFamily="34" charset="0"/>
            <a:cs typeface="Calibri" panose="020F0502020204030204" pitchFamily="34" charset="0"/>
          </a:endParaRPr>
        </a:p>
      </dgm:t>
    </dgm:pt>
    <dgm:pt modelId="{774F00CE-F0AD-490C-AB46-228EB721A72E}" type="sibTrans" cxnId="{BAD7742B-CDB6-4623-82D9-9DE4FFEA1159}">
      <dgm:prSet/>
      <dgm:spPr/>
      <dgm:t>
        <a:bodyPr/>
        <a:lstStyle/>
        <a:p>
          <a:endParaRPr lang="fr-FR" sz="1100">
            <a:latin typeface="Calibri" panose="020F0502020204030204" pitchFamily="34" charset="0"/>
            <a:cs typeface="Calibri" panose="020F0502020204030204" pitchFamily="34" charset="0"/>
          </a:endParaRPr>
        </a:p>
      </dgm:t>
    </dgm:pt>
    <dgm:pt modelId="{7771644E-9478-47D3-AADA-E6F7E54FE6AD}">
      <dgm:prSet custT="1"/>
      <dgm:spPr/>
      <dgm:t>
        <a:bodyPr/>
        <a:lstStyle/>
        <a:p>
          <a:r>
            <a:rPr lang="ar-TN" sz="1100" b="1" dirty="0">
              <a:latin typeface="Calibri" panose="020F0502020204030204" pitchFamily="34" charset="0"/>
              <a:cs typeface="Calibri" panose="020F0502020204030204" pitchFamily="34" charset="0"/>
            </a:rPr>
            <a:t>اجتماع فريق العمل العربي المعني بشؤون الانترنت</a:t>
          </a:r>
          <a:endParaRPr lang="fr-FR" sz="1100" b="1" dirty="0">
            <a:latin typeface="Calibri" panose="020F0502020204030204" pitchFamily="34" charset="0"/>
            <a:cs typeface="Calibri" panose="020F0502020204030204" pitchFamily="34" charset="0"/>
          </a:endParaRPr>
        </a:p>
      </dgm:t>
    </dgm:pt>
    <dgm:pt modelId="{E6DD5A7A-6309-435E-8EAE-3D98A8434733}" type="parTrans" cxnId="{7C2DFC34-95F2-4677-A2EC-2F03B7556B53}">
      <dgm:prSet custT="1"/>
      <dgm:spPr/>
      <dgm:t>
        <a:bodyPr/>
        <a:lstStyle/>
        <a:p>
          <a:endParaRPr lang="fr-FR" sz="1100">
            <a:latin typeface="Calibri" panose="020F0502020204030204" pitchFamily="34" charset="0"/>
            <a:cs typeface="Calibri" panose="020F0502020204030204" pitchFamily="34" charset="0"/>
          </a:endParaRPr>
        </a:p>
      </dgm:t>
    </dgm:pt>
    <dgm:pt modelId="{5ACE24B4-4088-4D00-9125-5E4996E118C7}" type="sibTrans" cxnId="{7C2DFC34-95F2-4677-A2EC-2F03B7556B53}">
      <dgm:prSet/>
      <dgm:spPr/>
      <dgm:t>
        <a:bodyPr/>
        <a:lstStyle/>
        <a:p>
          <a:endParaRPr lang="fr-FR" sz="1100">
            <a:latin typeface="Calibri" panose="020F0502020204030204" pitchFamily="34" charset="0"/>
            <a:cs typeface="Calibri" panose="020F0502020204030204" pitchFamily="34" charset="0"/>
          </a:endParaRPr>
        </a:p>
      </dgm:t>
    </dgm:pt>
    <dgm:pt modelId="{4750F765-1141-4531-BE69-D188C270BA3C}">
      <dgm:prSet custT="1"/>
      <dgm:spPr/>
      <dgm:t>
        <a:bodyPr/>
        <a:lstStyle/>
        <a:p>
          <a:r>
            <a:rPr lang="ar-TN" sz="1100" b="1" kern="1200" dirty="0">
              <a:solidFill>
                <a:prstClr val="white"/>
              </a:solidFill>
              <a:latin typeface="Calibri" panose="020F0502020204030204" pitchFamily="34" charset="0"/>
              <a:ea typeface="+mn-ea"/>
              <a:cs typeface="Calibri" panose="020F0502020204030204" pitchFamily="34" charset="0"/>
            </a:rPr>
            <a:t>مؤتمر الشرق الأوسط وإفريقيا للأمن السيبراني</a:t>
          </a:r>
          <a:endParaRPr lang="fr-FR" sz="1500" kern="1200" dirty="0"/>
        </a:p>
      </dgm:t>
    </dgm:pt>
    <dgm:pt modelId="{8B368C1C-D120-424F-89B2-F7D3DD156397}" type="parTrans" cxnId="{9A737271-E7C1-43B3-A04C-43E19849B364}">
      <dgm:prSet/>
      <dgm:spPr/>
      <dgm:t>
        <a:bodyPr/>
        <a:lstStyle/>
        <a:p>
          <a:endParaRPr lang="fr-FR"/>
        </a:p>
      </dgm:t>
    </dgm:pt>
    <dgm:pt modelId="{DFAED11C-5F3D-451B-BA70-65A3C7DCB9B4}" type="sibTrans" cxnId="{9A737271-E7C1-43B3-A04C-43E19849B364}">
      <dgm:prSet/>
      <dgm:spPr/>
      <dgm:t>
        <a:bodyPr/>
        <a:lstStyle/>
        <a:p>
          <a:endParaRPr lang="fr-FR"/>
        </a:p>
      </dgm:t>
    </dgm:pt>
    <dgm:pt modelId="{1EEB6492-F035-4280-A36D-24D03D6943D8}" type="pres">
      <dgm:prSet presAssocID="{388728BC-4D69-4704-B47F-8C9C65A6D0A1}" presName="Name0" presStyleCnt="0">
        <dgm:presLayoutVars>
          <dgm:chPref val="1"/>
          <dgm:dir val="rev"/>
          <dgm:animOne val="branch"/>
          <dgm:animLvl val="lvl"/>
          <dgm:resizeHandles val="exact"/>
        </dgm:presLayoutVars>
      </dgm:prSet>
      <dgm:spPr/>
    </dgm:pt>
    <dgm:pt modelId="{4B7D6C6D-7599-47F5-8399-660CE478C5B0}" type="pres">
      <dgm:prSet presAssocID="{82C6EC3D-D217-47C8-894C-31B7715C8D41}" presName="root1" presStyleCnt="0"/>
      <dgm:spPr/>
    </dgm:pt>
    <dgm:pt modelId="{F8582FD8-BEBF-4C2F-810F-7DB43BD0FBAF}" type="pres">
      <dgm:prSet presAssocID="{82C6EC3D-D217-47C8-894C-31B7715C8D41}" presName="LevelOneTextNode" presStyleLbl="node0" presStyleIdx="0" presStyleCnt="1">
        <dgm:presLayoutVars>
          <dgm:chPref val="3"/>
        </dgm:presLayoutVars>
      </dgm:prSet>
      <dgm:spPr/>
    </dgm:pt>
    <dgm:pt modelId="{3520BFCD-085D-4D02-B223-B7A66BAED56E}" type="pres">
      <dgm:prSet presAssocID="{82C6EC3D-D217-47C8-894C-31B7715C8D41}" presName="level2hierChild" presStyleCnt="0"/>
      <dgm:spPr/>
    </dgm:pt>
    <dgm:pt modelId="{316786EB-F8B0-45A3-A9DA-A45467ADF03A}" type="pres">
      <dgm:prSet presAssocID="{26317C93-C546-4D41-8E80-40D2BEF56849}" presName="conn2-1" presStyleLbl="parChTrans1D2" presStyleIdx="0" presStyleCnt="4"/>
      <dgm:spPr/>
    </dgm:pt>
    <dgm:pt modelId="{8CA18E15-BD8A-441E-AC63-AD8E7331F859}" type="pres">
      <dgm:prSet presAssocID="{26317C93-C546-4D41-8E80-40D2BEF56849}" presName="connTx" presStyleLbl="parChTrans1D2" presStyleIdx="0" presStyleCnt="4"/>
      <dgm:spPr/>
    </dgm:pt>
    <dgm:pt modelId="{D5D9EE1C-1D6B-48F1-A990-B39D8C30E3D0}" type="pres">
      <dgm:prSet presAssocID="{71FA547D-F929-4FA8-BFA9-EF6B39962692}" presName="root2" presStyleCnt="0"/>
      <dgm:spPr/>
    </dgm:pt>
    <dgm:pt modelId="{7F70F062-5E3A-4B45-B2F4-BE33D74012C0}" type="pres">
      <dgm:prSet presAssocID="{71FA547D-F929-4FA8-BFA9-EF6B39962692}" presName="LevelTwoTextNode" presStyleLbl="node2" presStyleIdx="0" presStyleCnt="4">
        <dgm:presLayoutVars>
          <dgm:chPref val="3"/>
        </dgm:presLayoutVars>
      </dgm:prSet>
      <dgm:spPr/>
    </dgm:pt>
    <dgm:pt modelId="{FF65EDE9-2D59-4C72-96EA-62D2CE5F6C9D}" type="pres">
      <dgm:prSet presAssocID="{71FA547D-F929-4FA8-BFA9-EF6B39962692}" presName="level3hierChild" presStyleCnt="0"/>
      <dgm:spPr/>
    </dgm:pt>
    <dgm:pt modelId="{93CE97F9-03AE-489A-B920-F5711724F95E}" type="pres">
      <dgm:prSet presAssocID="{8B368C1C-D120-424F-89B2-F7D3DD156397}" presName="conn2-1" presStyleLbl="parChTrans1D2" presStyleIdx="1" presStyleCnt="4"/>
      <dgm:spPr/>
    </dgm:pt>
    <dgm:pt modelId="{7C87B4BC-F802-46DE-AAE9-EF7D576B0FA4}" type="pres">
      <dgm:prSet presAssocID="{8B368C1C-D120-424F-89B2-F7D3DD156397}" presName="connTx" presStyleLbl="parChTrans1D2" presStyleIdx="1" presStyleCnt="4"/>
      <dgm:spPr/>
    </dgm:pt>
    <dgm:pt modelId="{574E51F5-B008-4F52-A0C5-98D248224636}" type="pres">
      <dgm:prSet presAssocID="{4750F765-1141-4531-BE69-D188C270BA3C}" presName="root2" presStyleCnt="0"/>
      <dgm:spPr/>
    </dgm:pt>
    <dgm:pt modelId="{A0EFA3AC-FD02-40B5-8C0E-022151063D84}" type="pres">
      <dgm:prSet presAssocID="{4750F765-1141-4531-BE69-D188C270BA3C}" presName="LevelTwoTextNode" presStyleLbl="node2" presStyleIdx="1" presStyleCnt="4">
        <dgm:presLayoutVars>
          <dgm:chPref val="3"/>
        </dgm:presLayoutVars>
      </dgm:prSet>
      <dgm:spPr/>
    </dgm:pt>
    <dgm:pt modelId="{333CE8F6-C8C4-47A4-8E9E-2E764F0AF7BE}" type="pres">
      <dgm:prSet presAssocID="{4750F765-1141-4531-BE69-D188C270BA3C}" presName="level3hierChild" presStyleCnt="0"/>
      <dgm:spPr/>
    </dgm:pt>
    <dgm:pt modelId="{78A240B8-CA9C-4E7C-9277-574F1903C4A5}" type="pres">
      <dgm:prSet presAssocID="{0BBDA4AA-DD20-40F0-8181-B92A1478978D}" presName="conn2-1" presStyleLbl="parChTrans1D2" presStyleIdx="2" presStyleCnt="4"/>
      <dgm:spPr/>
    </dgm:pt>
    <dgm:pt modelId="{F20EB32D-D485-4E4F-9645-5033AD5C76A2}" type="pres">
      <dgm:prSet presAssocID="{0BBDA4AA-DD20-40F0-8181-B92A1478978D}" presName="connTx" presStyleLbl="parChTrans1D2" presStyleIdx="2" presStyleCnt="4"/>
      <dgm:spPr/>
    </dgm:pt>
    <dgm:pt modelId="{A5DA0484-2B09-4697-A8D2-10E6E16FCF96}" type="pres">
      <dgm:prSet presAssocID="{2DF3D901-0F41-422E-A4C6-70EDAD001CBD}" presName="root2" presStyleCnt="0"/>
      <dgm:spPr/>
    </dgm:pt>
    <dgm:pt modelId="{E464C01D-250A-465C-A8D5-F80A6D3DF98B}" type="pres">
      <dgm:prSet presAssocID="{2DF3D901-0F41-422E-A4C6-70EDAD001CBD}" presName="LevelTwoTextNode" presStyleLbl="node2" presStyleIdx="2" presStyleCnt="4">
        <dgm:presLayoutVars>
          <dgm:chPref val="3"/>
        </dgm:presLayoutVars>
      </dgm:prSet>
      <dgm:spPr/>
    </dgm:pt>
    <dgm:pt modelId="{AF89DB11-B4F0-4926-98A0-CC6E90A778F8}" type="pres">
      <dgm:prSet presAssocID="{2DF3D901-0F41-422E-A4C6-70EDAD001CBD}" presName="level3hierChild" presStyleCnt="0"/>
      <dgm:spPr/>
    </dgm:pt>
    <dgm:pt modelId="{BA2A7D7F-2263-45ED-8EF7-543766F165E9}" type="pres">
      <dgm:prSet presAssocID="{E6DD5A7A-6309-435E-8EAE-3D98A8434733}" presName="conn2-1" presStyleLbl="parChTrans1D2" presStyleIdx="3" presStyleCnt="4"/>
      <dgm:spPr/>
    </dgm:pt>
    <dgm:pt modelId="{CC531A32-4C36-4BD6-B88A-3474F4B2CBA0}" type="pres">
      <dgm:prSet presAssocID="{E6DD5A7A-6309-435E-8EAE-3D98A8434733}" presName="connTx" presStyleLbl="parChTrans1D2" presStyleIdx="3" presStyleCnt="4"/>
      <dgm:spPr/>
    </dgm:pt>
    <dgm:pt modelId="{229B5FDF-CE07-42DA-ABEC-519B464D3CCC}" type="pres">
      <dgm:prSet presAssocID="{7771644E-9478-47D3-AADA-E6F7E54FE6AD}" presName="root2" presStyleCnt="0"/>
      <dgm:spPr/>
    </dgm:pt>
    <dgm:pt modelId="{AB093105-B915-4714-B3CA-B30A9A8341BE}" type="pres">
      <dgm:prSet presAssocID="{7771644E-9478-47D3-AADA-E6F7E54FE6AD}" presName="LevelTwoTextNode" presStyleLbl="node2" presStyleIdx="3" presStyleCnt="4">
        <dgm:presLayoutVars>
          <dgm:chPref val="3"/>
        </dgm:presLayoutVars>
      </dgm:prSet>
      <dgm:spPr/>
    </dgm:pt>
    <dgm:pt modelId="{30A7471D-D1D4-421C-9477-7CB4282928C1}" type="pres">
      <dgm:prSet presAssocID="{7771644E-9478-47D3-AADA-E6F7E54FE6AD}" presName="level3hierChild" presStyleCnt="0"/>
      <dgm:spPr/>
    </dgm:pt>
  </dgm:ptLst>
  <dgm:cxnLst>
    <dgm:cxn modelId="{445CBD1A-4246-4D67-8865-12075EBBA9C2}" type="presOf" srcId="{E6DD5A7A-6309-435E-8EAE-3D98A8434733}" destId="{BA2A7D7F-2263-45ED-8EF7-543766F165E9}" srcOrd="0" destOrd="0" presId="urn:microsoft.com/office/officeart/2008/layout/HorizontalMultiLevelHierarchy"/>
    <dgm:cxn modelId="{2E20B61E-9EFB-4B31-A0E1-9BF364B195AF}" srcId="{388728BC-4D69-4704-B47F-8C9C65A6D0A1}" destId="{82C6EC3D-D217-47C8-894C-31B7715C8D41}" srcOrd="0" destOrd="0" parTransId="{C4DEC2E3-4C53-4D9A-871A-3257D222DDB6}" sibTransId="{341D993B-F117-4F3D-907F-11741CE525D1}"/>
    <dgm:cxn modelId="{B5704520-93F6-4736-B66A-800E1DEFA8DC}" type="presOf" srcId="{0BBDA4AA-DD20-40F0-8181-B92A1478978D}" destId="{78A240B8-CA9C-4E7C-9277-574F1903C4A5}" srcOrd="0" destOrd="0" presId="urn:microsoft.com/office/officeart/2008/layout/HorizontalMultiLevelHierarchy"/>
    <dgm:cxn modelId="{6BE28621-57F9-4CCC-9D6E-C0E32184010B}" type="presOf" srcId="{71FA547D-F929-4FA8-BFA9-EF6B39962692}" destId="{7F70F062-5E3A-4B45-B2F4-BE33D74012C0}" srcOrd="0" destOrd="0" presId="urn:microsoft.com/office/officeart/2008/layout/HorizontalMultiLevelHierarchy"/>
    <dgm:cxn modelId="{BAD7742B-CDB6-4623-82D9-9DE4FFEA1159}" srcId="{82C6EC3D-D217-47C8-894C-31B7715C8D41}" destId="{2DF3D901-0F41-422E-A4C6-70EDAD001CBD}" srcOrd="2" destOrd="0" parTransId="{0BBDA4AA-DD20-40F0-8181-B92A1478978D}" sibTransId="{774F00CE-F0AD-490C-AB46-228EB721A72E}"/>
    <dgm:cxn modelId="{3496802C-6B37-4351-BB38-2DB6022E3CCE}" type="presOf" srcId="{26317C93-C546-4D41-8E80-40D2BEF56849}" destId="{8CA18E15-BD8A-441E-AC63-AD8E7331F859}" srcOrd="1" destOrd="0" presId="urn:microsoft.com/office/officeart/2008/layout/HorizontalMultiLevelHierarchy"/>
    <dgm:cxn modelId="{7FCE202E-0B65-4EBB-8122-01358CAA0543}" type="presOf" srcId="{8B368C1C-D120-424F-89B2-F7D3DD156397}" destId="{7C87B4BC-F802-46DE-AAE9-EF7D576B0FA4}" srcOrd="1" destOrd="0" presId="urn:microsoft.com/office/officeart/2008/layout/HorizontalMultiLevelHierarchy"/>
    <dgm:cxn modelId="{6CED4A2E-1BB8-4152-84ED-5FB29291E62F}" type="presOf" srcId="{0BBDA4AA-DD20-40F0-8181-B92A1478978D}" destId="{F20EB32D-D485-4E4F-9645-5033AD5C76A2}" srcOrd="1" destOrd="0" presId="urn:microsoft.com/office/officeart/2008/layout/HorizontalMultiLevelHierarchy"/>
    <dgm:cxn modelId="{5916802E-9DC8-432D-B0B3-85D876B2BE68}" type="presOf" srcId="{E6DD5A7A-6309-435E-8EAE-3D98A8434733}" destId="{CC531A32-4C36-4BD6-B88A-3474F4B2CBA0}" srcOrd="1" destOrd="0" presId="urn:microsoft.com/office/officeart/2008/layout/HorizontalMultiLevelHierarchy"/>
    <dgm:cxn modelId="{7C2DFC34-95F2-4677-A2EC-2F03B7556B53}" srcId="{82C6EC3D-D217-47C8-894C-31B7715C8D41}" destId="{7771644E-9478-47D3-AADA-E6F7E54FE6AD}" srcOrd="3" destOrd="0" parTransId="{E6DD5A7A-6309-435E-8EAE-3D98A8434733}" sibTransId="{5ACE24B4-4088-4D00-9125-5E4996E118C7}"/>
    <dgm:cxn modelId="{74290341-D646-47B0-B6A6-5DB0CE4C19D5}" type="presOf" srcId="{7771644E-9478-47D3-AADA-E6F7E54FE6AD}" destId="{AB093105-B915-4714-B3CA-B30A9A8341BE}" srcOrd="0" destOrd="0" presId="urn:microsoft.com/office/officeart/2008/layout/HorizontalMultiLevelHierarchy"/>
    <dgm:cxn modelId="{DC095A48-DEB7-40CB-8202-DA145364C368}" type="presOf" srcId="{388728BC-4D69-4704-B47F-8C9C65A6D0A1}" destId="{1EEB6492-F035-4280-A36D-24D03D6943D8}" srcOrd="0" destOrd="0" presId="urn:microsoft.com/office/officeart/2008/layout/HorizontalMultiLevelHierarchy"/>
    <dgm:cxn modelId="{C7F58E6B-F5DF-4284-9217-0291AAD54AD1}" type="presOf" srcId="{26317C93-C546-4D41-8E80-40D2BEF56849}" destId="{316786EB-F8B0-45A3-A9DA-A45467ADF03A}" srcOrd="0" destOrd="0" presId="urn:microsoft.com/office/officeart/2008/layout/HorizontalMultiLevelHierarchy"/>
    <dgm:cxn modelId="{7274FC6D-E37E-429A-93F8-005453CBACBB}" type="presOf" srcId="{2DF3D901-0F41-422E-A4C6-70EDAD001CBD}" destId="{E464C01D-250A-465C-A8D5-F80A6D3DF98B}" srcOrd="0" destOrd="0" presId="urn:microsoft.com/office/officeart/2008/layout/HorizontalMultiLevelHierarchy"/>
    <dgm:cxn modelId="{9A737271-E7C1-43B3-A04C-43E19849B364}" srcId="{82C6EC3D-D217-47C8-894C-31B7715C8D41}" destId="{4750F765-1141-4531-BE69-D188C270BA3C}" srcOrd="1" destOrd="0" parTransId="{8B368C1C-D120-424F-89B2-F7D3DD156397}" sibTransId="{DFAED11C-5F3D-451B-BA70-65A3C7DCB9B4}"/>
    <dgm:cxn modelId="{D7E1C257-ABE6-48E8-8EAE-951D8D3C016F}" type="presOf" srcId="{82C6EC3D-D217-47C8-894C-31B7715C8D41}" destId="{F8582FD8-BEBF-4C2F-810F-7DB43BD0FBAF}" srcOrd="0" destOrd="0" presId="urn:microsoft.com/office/officeart/2008/layout/HorizontalMultiLevelHierarchy"/>
    <dgm:cxn modelId="{471C7BB3-FD6E-4F19-8A10-2FC398D8EB6B}" type="presOf" srcId="{4750F765-1141-4531-BE69-D188C270BA3C}" destId="{A0EFA3AC-FD02-40B5-8C0E-022151063D84}" srcOrd="0" destOrd="0" presId="urn:microsoft.com/office/officeart/2008/layout/HorizontalMultiLevelHierarchy"/>
    <dgm:cxn modelId="{3ADA71E5-425E-4300-9DB5-CD3652E365BD}" type="presOf" srcId="{8B368C1C-D120-424F-89B2-F7D3DD156397}" destId="{93CE97F9-03AE-489A-B920-F5711724F95E}" srcOrd="0" destOrd="0" presId="urn:microsoft.com/office/officeart/2008/layout/HorizontalMultiLevelHierarchy"/>
    <dgm:cxn modelId="{DE2CFEF3-088A-4E46-B3E5-32BD814C330E}" srcId="{82C6EC3D-D217-47C8-894C-31B7715C8D41}" destId="{71FA547D-F929-4FA8-BFA9-EF6B39962692}" srcOrd="0" destOrd="0" parTransId="{26317C93-C546-4D41-8E80-40D2BEF56849}" sibTransId="{BD7BC59A-8B3F-4A9C-A5DD-ADF73B31E3B8}"/>
    <dgm:cxn modelId="{98B47EAD-9097-4E87-A61B-FCE5FE1AA543}" type="presParOf" srcId="{1EEB6492-F035-4280-A36D-24D03D6943D8}" destId="{4B7D6C6D-7599-47F5-8399-660CE478C5B0}" srcOrd="0" destOrd="0" presId="urn:microsoft.com/office/officeart/2008/layout/HorizontalMultiLevelHierarchy"/>
    <dgm:cxn modelId="{1BD8B9F5-5199-4EE0-810C-7D9688B91EBA}" type="presParOf" srcId="{4B7D6C6D-7599-47F5-8399-660CE478C5B0}" destId="{F8582FD8-BEBF-4C2F-810F-7DB43BD0FBAF}" srcOrd="0" destOrd="0" presId="urn:microsoft.com/office/officeart/2008/layout/HorizontalMultiLevelHierarchy"/>
    <dgm:cxn modelId="{F2B23638-02BA-4EA0-A216-250B67821498}" type="presParOf" srcId="{4B7D6C6D-7599-47F5-8399-660CE478C5B0}" destId="{3520BFCD-085D-4D02-B223-B7A66BAED56E}" srcOrd="1" destOrd="0" presId="urn:microsoft.com/office/officeart/2008/layout/HorizontalMultiLevelHierarchy"/>
    <dgm:cxn modelId="{4C4D6D2B-1D85-47DD-94C6-DDD331A18A3C}" type="presParOf" srcId="{3520BFCD-085D-4D02-B223-B7A66BAED56E}" destId="{316786EB-F8B0-45A3-A9DA-A45467ADF03A}" srcOrd="0" destOrd="0" presId="urn:microsoft.com/office/officeart/2008/layout/HorizontalMultiLevelHierarchy"/>
    <dgm:cxn modelId="{5A2FAB1C-1197-4D8D-8D8F-2A285D3B9C74}" type="presParOf" srcId="{316786EB-F8B0-45A3-A9DA-A45467ADF03A}" destId="{8CA18E15-BD8A-441E-AC63-AD8E7331F859}" srcOrd="0" destOrd="0" presId="urn:microsoft.com/office/officeart/2008/layout/HorizontalMultiLevelHierarchy"/>
    <dgm:cxn modelId="{848D2FEC-CBF9-47DB-AF4E-34BED254B555}" type="presParOf" srcId="{3520BFCD-085D-4D02-B223-B7A66BAED56E}" destId="{D5D9EE1C-1D6B-48F1-A990-B39D8C30E3D0}" srcOrd="1" destOrd="0" presId="urn:microsoft.com/office/officeart/2008/layout/HorizontalMultiLevelHierarchy"/>
    <dgm:cxn modelId="{0253ADC6-D907-4898-8B1B-39732FC1C50E}" type="presParOf" srcId="{D5D9EE1C-1D6B-48F1-A990-B39D8C30E3D0}" destId="{7F70F062-5E3A-4B45-B2F4-BE33D74012C0}" srcOrd="0" destOrd="0" presId="urn:microsoft.com/office/officeart/2008/layout/HorizontalMultiLevelHierarchy"/>
    <dgm:cxn modelId="{08DAFCF4-F9C4-41C4-9641-FBAC69C972FF}" type="presParOf" srcId="{D5D9EE1C-1D6B-48F1-A990-B39D8C30E3D0}" destId="{FF65EDE9-2D59-4C72-96EA-62D2CE5F6C9D}" srcOrd="1" destOrd="0" presId="urn:microsoft.com/office/officeart/2008/layout/HorizontalMultiLevelHierarchy"/>
    <dgm:cxn modelId="{EA9A7B31-B575-4F35-A080-7040252FF186}" type="presParOf" srcId="{3520BFCD-085D-4D02-B223-B7A66BAED56E}" destId="{93CE97F9-03AE-489A-B920-F5711724F95E}" srcOrd="2" destOrd="0" presId="urn:microsoft.com/office/officeart/2008/layout/HorizontalMultiLevelHierarchy"/>
    <dgm:cxn modelId="{663978F8-CEC2-4F9E-9F94-0714E5BC411B}" type="presParOf" srcId="{93CE97F9-03AE-489A-B920-F5711724F95E}" destId="{7C87B4BC-F802-46DE-AAE9-EF7D576B0FA4}" srcOrd="0" destOrd="0" presId="urn:microsoft.com/office/officeart/2008/layout/HorizontalMultiLevelHierarchy"/>
    <dgm:cxn modelId="{2A8AE087-BF68-4BF3-94DE-C631D6EFD310}" type="presParOf" srcId="{3520BFCD-085D-4D02-B223-B7A66BAED56E}" destId="{574E51F5-B008-4F52-A0C5-98D248224636}" srcOrd="3" destOrd="0" presId="urn:microsoft.com/office/officeart/2008/layout/HorizontalMultiLevelHierarchy"/>
    <dgm:cxn modelId="{78C2C40A-1C13-492C-8999-C21D9BD9FBB2}" type="presParOf" srcId="{574E51F5-B008-4F52-A0C5-98D248224636}" destId="{A0EFA3AC-FD02-40B5-8C0E-022151063D84}" srcOrd="0" destOrd="0" presId="urn:microsoft.com/office/officeart/2008/layout/HorizontalMultiLevelHierarchy"/>
    <dgm:cxn modelId="{51A48C72-2120-4584-9324-1C3D8BB3FDF2}" type="presParOf" srcId="{574E51F5-B008-4F52-A0C5-98D248224636}" destId="{333CE8F6-C8C4-47A4-8E9E-2E764F0AF7BE}" srcOrd="1" destOrd="0" presId="urn:microsoft.com/office/officeart/2008/layout/HorizontalMultiLevelHierarchy"/>
    <dgm:cxn modelId="{446EAED2-E75E-465A-BA84-91E5B0A86ACA}" type="presParOf" srcId="{3520BFCD-085D-4D02-B223-B7A66BAED56E}" destId="{78A240B8-CA9C-4E7C-9277-574F1903C4A5}" srcOrd="4" destOrd="0" presId="urn:microsoft.com/office/officeart/2008/layout/HorizontalMultiLevelHierarchy"/>
    <dgm:cxn modelId="{6BA0B933-582C-4B31-923B-2B46EEF81E28}" type="presParOf" srcId="{78A240B8-CA9C-4E7C-9277-574F1903C4A5}" destId="{F20EB32D-D485-4E4F-9645-5033AD5C76A2}" srcOrd="0" destOrd="0" presId="urn:microsoft.com/office/officeart/2008/layout/HorizontalMultiLevelHierarchy"/>
    <dgm:cxn modelId="{ED30D6C2-336A-4752-B8A3-55138D6CDD6E}" type="presParOf" srcId="{3520BFCD-085D-4D02-B223-B7A66BAED56E}" destId="{A5DA0484-2B09-4697-A8D2-10E6E16FCF96}" srcOrd="5" destOrd="0" presId="urn:microsoft.com/office/officeart/2008/layout/HorizontalMultiLevelHierarchy"/>
    <dgm:cxn modelId="{C8AEED4E-98A1-4FD3-918A-46EDE3FBE21E}" type="presParOf" srcId="{A5DA0484-2B09-4697-A8D2-10E6E16FCF96}" destId="{E464C01D-250A-465C-A8D5-F80A6D3DF98B}" srcOrd="0" destOrd="0" presId="urn:microsoft.com/office/officeart/2008/layout/HorizontalMultiLevelHierarchy"/>
    <dgm:cxn modelId="{7F382605-6190-4382-B88B-F9793A2A1CBF}" type="presParOf" srcId="{A5DA0484-2B09-4697-A8D2-10E6E16FCF96}" destId="{AF89DB11-B4F0-4926-98A0-CC6E90A778F8}" srcOrd="1" destOrd="0" presId="urn:microsoft.com/office/officeart/2008/layout/HorizontalMultiLevelHierarchy"/>
    <dgm:cxn modelId="{5D4D6860-3B6C-4AA0-B6C8-4E54AAC7D3AF}" type="presParOf" srcId="{3520BFCD-085D-4D02-B223-B7A66BAED56E}" destId="{BA2A7D7F-2263-45ED-8EF7-543766F165E9}" srcOrd="6" destOrd="0" presId="urn:microsoft.com/office/officeart/2008/layout/HorizontalMultiLevelHierarchy"/>
    <dgm:cxn modelId="{5378F018-2CAA-4CDE-A42F-929EC91AD099}" type="presParOf" srcId="{BA2A7D7F-2263-45ED-8EF7-543766F165E9}" destId="{CC531A32-4C36-4BD6-B88A-3474F4B2CBA0}" srcOrd="0" destOrd="0" presId="urn:microsoft.com/office/officeart/2008/layout/HorizontalMultiLevelHierarchy"/>
    <dgm:cxn modelId="{65087C90-0D57-4E24-AA6C-5FC47CACAFB6}" type="presParOf" srcId="{3520BFCD-085D-4D02-B223-B7A66BAED56E}" destId="{229B5FDF-CE07-42DA-ABEC-519B464D3CCC}" srcOrd="7" destOrd="0" presId="urn:microsoft.com/office/officeart/2008/layout/HorizontalMultiLevelHierarchy"/>
    <dgm:cxn modelId="{2B68D3F9-886E-4E24-92A8-0B26C6F89722}" type="presParOf" srcId="{229B5FDF-CE07-42DA-ABEC-519B464D3CCC}" destId="{AB093105-B915-4714-B3CA-B30A9A8341BE}" srcOrd="0" destOrd="0" presId="urn:microsoft.com/office/officeart/2008/layout/HorizontalMultiLevelHierarchy"/>
    <dgm:cxn modelId="{E8E72795-F61E-4CB5-BF9E-6E56AD9D742D}" type="presParOf" srcId="{229B5FDF-CE07-42DA-ABEC-519B464D3CCC}" destId="{30A7471D-D1D4-421C-9477-7CB4282928C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8728BC-4D69-4704-B47F-8C9C65A6D0A1}"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fr-FR"/>
        </a:p>
      </dgm:t>
    </dgm:pt>
    <dgm:pt modelId="{38E347B8-B04C-4405-86E0-84118D505C75}">
      <dgm:prSet custT="1"/>
      <dgm:spPr/>
      <dgm:t>
        <a:bodyPr/>
        <a:lstStyle/>
        <a:p>
          <a:r>
            <a:rPr lang="ar-TN" sz="1800" b="1" dirty="0">
              <a:latin typeface="Calibri" panose="020F0502020204030204" pitchFamily="34" charset="0"/>
              <a:cs typeface="Calibri" panose="020F0502020204030204" pitchFamily="34" charset="0"/>
            </a:rPr>
            <a:t>الممكن الاستراتيجي الأوّل :</a:t>
          </a:r>
          <a:endParaRPr lang="fr-FR" sz="1800" b="1" dirty="0">
            <a:latin typeface="Calibri" panose="020F0502020204030204" pitchFamily="34" charset="0"/>
            <a:cs typeface="Calibri" panose="020F0502020204030204" pitchFamily="34" charset="0"/>
          </a:endParaRPr>
        </a:p>
        <a:p>
          <a:r>
            <a:rPr lang="ar-TN" sz="1800" b="1" dirty="0">
              <a:latin typeface="Calibri" panose="020F0502020204030204" pitchFamily="34" charset="0"/>
              <a:cs typeface="Calibri" panose="020F0502020204030204" pitchFamily="34" charset="0"/>
            </a:rPr>
            <a:t> أيكتو بيت الخبرة العربي للتمكين الرقمي</a:t>
          </a:r>
          <a:endParaRPr lang="fr-FR" sz="1800" b="1" dirty="0">
            <a:latin typeface="Calibri" panose="020F0502020204030204" pitchFamily="34" charset="0"/>
            <a:cs typeface="Calibri" panose="020F0502020204030204" pitchFamily="34" charset="0"/>
          </a:endParaRPr>
        </a:p>
        <a:p>
          <a:endParaRPr lang="fr-FR" sz="1800" b="1" dirty="0">
            <a:latin typeface="Calibri" panose="020F0502020204030204" pitchFamily="34" charset="0"/>
            <a:cs typeface="Calibri" panose="020F0502020204030204" pitchFamily="34" charset="0"/>
          </a:endParaRPr>
        </a:p>
      </dgm:t>
    </dgm:pt>
    <dgm:pt modelId="{F6F3158F-1054-4264-81C3-553482EED876}" type="parTrans" cxnId="{D7AC8F7F-9E22-4ADB-968C-C41C0A551ED6}">
      <dgm:prSet custT="1"/>
      <dgm:spPr/>
      <dgm:t>
        <a:bodyPr/>
        <a:lstStyle/>
        <a:p>
          <a:endParaRPr lang="fr-FR" sz="1100" b="1">
            <a:latin typeface="Calibri" panose="020F0502020204030204" pitchFamily="34" charset="0"/>
            <a:cs typeface="Calibri" panose="020F0502020204030204" pitchFamily="34" charset="0"/>
          </a:endParaRPr>
        </a:p>
      </dgm:t>
    </dgm:pt>
    <dgm:pt modelId="{ADF3726E-8CF3-4795-92E8-86F6EBC08588}" type="sibTrans" cxnId="{D7AC8F7F-9E22-4ADB-968C-C41C0A551ED6}">
      <dgm:prSet/>
      <dgm:spPr/>
      <dgm:t>
        <a:bodyPr/>
        <a:lstStyle/>
        <a:p>
          <a:endParaRPr lang="fr-FR" sz="1100" b="1">
            <a:latin typeface="Calibri" panose="020F0502020204030204" pitchFamily="34" charset="0"/>
            <a:cs typeface="Calibri" panose="020F0502020204030204" pitchFamily="34" charset="0"/>
          </a:endParaRPr>
        </a:p>
      </dgm:t>
    </dgm:pt>
    <dgm:pt modelId="{C29337D8-5D4B-46B9-B83D-C512A572B3E8}">
      <dgm:prSet custT="1"/>
      <dgm:spPr/>
      <dgm:t>
        <a:bodyPr/>
        <a:lstStyle/>
        <a:p>
          <a:r>
            <a:rPr lang="ar-TN" sz="2400" dirty="0">
              <a:latin typeface="Calibri" panose="020F0502020204030204" pitchFamily="34" charset="0"/>
              <a:cs typeface="Calibri" panose="020F0502020204030204" pitchFamily="34" charset="0"/>
            </a:rPr>
            <a:t>مساندة فنية لفائدة الاردن</a:t>
          </a:r>
          <a:endParaRPr lang="fr-FR" sz="2400" dirty="0">
            <a:latin typeface="Calibri" panose="020F0502020204030204" pitchFamily="34" charset="0"/>
            <a:cs typeface="Calibri" panose="020F0502020204030204" pitchFamily="34" charset="0"/>
          </a:endParaRPr>
        </a:p>
      </dgm:t>
    </dgm:pt>
    <dgm:pt modelId="{838E6344-F2C7-4090-BEB9-834E7D1B095D}" type="parTrans" cxnId="{FF8348F7-4912-40B7-93F5-5ADF9A12F8B6}">
      <dgm:prSet custT="1"/>
      <dgm:spPr/>
      <dgm:t>
        <a:bodyPr/>
        <a:lstStyle/>
        <a:p>
          <a:endParaRPr lang="fr-FR" sz="1100">
            <a:latin typeface="Calibri" panose="020F0502020204030204" pitchFamily="34" charset="0"/>
            <a:cs typeface="Calibri" panose="020F0502020204030204" pitchFamily="34" charset="0"/>
          </a:endParaRPr>
        </a:p>
      </dgm:t>
    </dgm:pt>
    <dgm:pt modelId="{831F25B3-07F4-4CC4-B8B2-1A800ECCA57D}" type="sibTrans" cxnId="{FF8348F7-4912-40B7-93F5-5ADF9A12F8B6}">
      <dgm:prSet/>
      <dgm:spPr/>
      <dgm:t>
        <a:bodyPr/>
        <a:lstStyle/>
        <a:p>
          <a:endParaRPr lang="fr-FR" sz="1100">
            <a:latin typeface="Calibri" panose="020F0502020204030204" pitchFamily="34" charset="0"/>
            <a:cs typeface="Calibri" panose="020F0502020204030204" pitchFamily="34" charset="0"/>
          </a:endParaRPr>
        </a:p>
      </dgm:t>
    </dgm:pt>
    <dgm:pt modelId="{40C772D6-B2E0-4F88-9AA9-BE3FE7DC92BE}">
      <dgm:prSet/>
      <dgm:spPr/>
      <dgm:t>
        <a:bodyPr/>
        <a:lstStyle/>
        <a:p>
          <a:r>
            <a:rPr lang="ar-TN" dirty="0">
              <a:latin typeface="Calibri" panose="020F0502020204030204" pitchFamily="34" charset="0"/>
              <a:cs typeface="Calibri" panose="020F0502020204030204" pitchFamily="34" charset="0"/>
            </a:rPr>
            <a:t>مساندة فنية لفائدة </a:t>
          </a:r>
          <a:r>
            <a:rPr lang="ar-SA" dirty="0">
              <a:latin typeface="Calibri" panose="020F0502020204030204" pitchFamily="34" charset="0"/>
              <a:cs typeface="Calibri" panose="020F0502020204030204" pitchFamily="34" charset="0"/>
            </a:rPr>
            <a:t>العراق</a:t>
          </a:r>
          <a:endParaRPr lang="fr-FR" dirty="0">
            <a:latin typeface="Calibri" panose="020F0502020204030204" pitchFamily="34" charset="0"/>
            <a:cs typeface="Calibri" panose="020F0502020204030204" pitchFamily="34" charset="0"/>
          </a:endParaRPr>
        </a:p>
      </dgm:t>
    </dgm:pt>
    <dgm:pt modelId="{4F616E92-8B62-4A1B-8613-ED23DD56EE87}" type="parTrans" cxnId="{85F1E2DA-1753-4C70-B4A1-A54D97C3CA73}">
      <dgm:prSet/>
      <dgm:spPr/>
      <dgm:t>
        <a:bodyPr/>
        <a:lstStyle/>
        <a:p>
          <a:endParaRPr lang="fr-FR"/>
        </a:p>
      </dgm:t>
    </dgm:pt>
    <dgm:pt modelId="{AD429FCF-BC5A-4720-96AA-F4A1AFB5E0B8}" type="sibTrans" cxnId="{85F1E2DA-1753-4C70-B4A1-A54D97C3CA73}">
      <dgm:prSet/>
      <dgm:spPr/>
      <dgm:t>
        <a:bodyPr/>
        <a:lstStyle/>
        <a:p>
          <a:endParaRPr lang="fr-FR"/>
        </a:p>
      </dgm:t>
    </dgm:pt>
    <dgm:pt modelId="{D809BDC7-D4A8-4F30-86E6-2BA52FF5A06B}">
      <dgm:prSet/>
      <dgm:spPr/>
      <dgm:t>
        <a:bodyPr/>
        <a:lstStyle/>
        <a:p>
          <a:r>
            <a:rPr lang="ar-TN" dirty="0">
              <a:latin typeface="Calibri" panose="020F0502020204030204" pitchFamily="34" charset="0"/>
              <a:cs typeface="Calibri" panose="020F0502020204030204" pitchFamily="34" charset="0"/>
            </a:rPr>
            <a:t>مساندة فنية لفائدة </a:t>
          </a:r>
          <a:r>
            <a:rPr lang="ar-SA" dirty="0">
              <a:latin typeface="Calibri" panose="020F0502020204030204" pitchFamily="34" charset="0"/>
              <a:cs typeface="Calibri" panose="020F0502020204030204" pitchFamily="34" charset="0"/>
            </a:rPr>
            <a:t>موريتانيا</a:t>
          </a:r>
          <a:endParaRPr lang="fr-FR" dirty="0">
            <a:latin typeface="Calibri" panose="020F0502020204030204" pitchFamily="34" charset="0"/>
            <a:cs typeface="Calibri" panose="020F0502020204030204" pitchFamily="34" charset="0"/>
          </a:endParaRPr>
        </a:p>
      </dgm:t>
    </dgm:pt>
    <dgm:pt modelId="{D03BC8DB-00E7-4E2A-A040-5CFB8FF70F4A}" type="parTrans" cxnId="{C222A4E9-ADE4-4D37-BAAC-A5A275F4FFB8}">
      <dgm:prSet/>
      <dgm:spPr/>
      <dgm:t>
        <a:bodyPr/>
        <a:lstStyle/>
        <a:p>
          <a:endParaRPr lang="fr-FR"/>
        </a:p>
      </dgm:t>
    </dgm:pt>
    <dgm:pt modelId="{D50A33B6-A829-4C10-BCF5-136059F95CB5}" type="sibTrans" cxnId="{C222A4E9-ADE4-4D37-BAAC-A5A275F4FFB8}">
      <dgm:prSet/>
      <dgm:spPr/>
      <dgm:t>
        <a:bodyPr/>
        <a:lstStyle/>
        <a:p>
          <a:endParaRPr lang="fr-FR"/>
        </a:p>
      </dgm:t>
    </dgm:pt>
    <dgm:pt modelId="{1EEB6492-F035-4280-A36D-24D03D6943D8}" type="pres">
      <dgm:prSet presAssocID="{388728BC-4D69-4704-B47F-8C9C65A6D0A1}" presName="Name0" presStyleCnt="0">
        <dgm:presLayoutVars>
          <dgm:chPref val="1"/>
          <dgm:dir val="rev"/>
          <dgm:animOne val="branch"/>
          <dgm:animLvl val="lvl"/>
          <dgm:resizeHandles val="exact"/>
        </dgm:presLayoutVars>
      </dgm:prSet>
      <dgm:spPr/>
    </dgm:pt>
    <dgm:pt modelId="{8AE93D57-0EE6-4503-9276-2624BD074FD4}" type="pres">
      <dgm:prSet presAssocID="{38E347B8-B04C-4405-86E0-84118D505C75}" presName="root1" presStyleCnt="0"/>
      <dgm:spPr/>
    </dgm:pt>
    <dgm:pt modelId="{3E560C9C-D7C7-4B8B-B65B-F4F20F904C63}" type="pres">
      <dgm:prSet presAssocID="{38E347B8-B04C-4405-86E0-84118D505C75}" presName="LevelOneTextNode" presStyleLbl="node0" presStyleIdx="0" presStyleCnt="1" custScaleX="180588">
        <dgm:presLayoutVars>
          <dgm:chPref val="3"/>
        </dgm:presLayoutVars>
      </dgm:prSet>
      <dgm:spPr/>
    </dgm:pt>
    <dgm:pt modelId="{90F15B76-8B46-4ED9-946E-4B68CF11D79B}" type="pres">
      <dgm:prSet presAssocID="{38E347B8-B04C-4405-86E0-84118D505C75}" presName="level2hierChild" presStyleCnt="0"/>
      <dgm:spPr/>
    </dgm:pt>
    <dgm:pt modelId="{BE1E8DA6-A18A-4646-9816-FBEEB386A712}" type="pres">
      <dgm:prSet presAssocID="{838E6344-F2C7-4090-BEB9-834E7D1B095D}" presName="conn2-1" presStyleLbl="parChTrans1D2" presStyleIdx="0" presStyleCnt="3"/>
      <dgm:spPr/>
    </dgm:pt>
    <dgm:pt modelId="{DC252D53-97A8-463B-BD01-6206057E5560}" type="pres">
      <dgm:prSet presAssocID="{838E6344-F2C7-4090-BEB9-834E7D1B095D}" presName="connTx" presStyleLbl="parChTrans1D2" presStyleIdx="0" presStyleCnt="3"/>
      <dgm:spPr/>
    </dgm:pt>
    <dgm:pt modelId="{0F463D5E-9181-4AE5-AD65-8CB1AE3F16B8}" type="pres">
      <dgm:prSet presAssocID="{C29337D8-5D4B-46B9-B83D-C512A572B3E8}" presName="root2" presStyleCnt="0"/>
      <dgm:spPr/>
    </dgm:pt>
    <dgm:pt modelId="{474A8E8A-2393-4A64-8168-4963CC7B0A5F}" type="pres">
      <dgm:prSet presAssocID="{C29337D8-5D4B-46B9-B83D-C512A572B3E8}" presName="LevelTwoTextNode" presStyleLbl="node2" presStyleIdx="0" presStyleCnt="3" custLinFactNeighborX="-6969" custLinFactNeighborY="-35817">
        <dgm:presLayoutVars>
          <dgm:chPref val="3"/>
        </dgm:presLayoutVars>
      </dgm:prSet>
      <dgm:spPr/>
    </dgm:pt>
    <dgm:pt modelId="{E0EB1B4D-D1F1-4334-88E7-761DCE1C9654}" type="pres">
      <dgm:prSet presAssocID="{C29337D8-5D4B-46B9-B83D-C512A572B3E8}" presName="level3hierChild" presStyleCnt="0"/>
      <dgm:spPr/>
    </dgm:pt>
    <dgm:pt modelId="{054D7DD2-EE51-4647-AE0E-B4F5212ABCA2}" type="pres">
      <dgm:prSet presAssocID="{4F616E92-8B62-4A1B-8613-ED23DD56EE87}" presName="conn2-1" presStyleLbl="parChTrans1D2" presStyleIdx="1" presStyleCnt="3"/>
      <dgm:spPr/>
    </dgm:pt>
    <dgm:pt modelId="{39EC689B-4B09-4A27-A8B4-81508281F3AD}" type="pres">
      <dgm:prSet presAssocID="{4F616E92-8B62-4A1B-8613-ED23DD56EE87}" presName="connTx" presStyleLbl="parChTrans1D2" presStyleIdx="1" presStyleCnt="3"/>
      <dgm:spPr/>
    </dgm:pt>
    <dgm:pt modelId="{3EBF2E9B-578B-47B2-BF6F-ECE73DB0F91E}" type="pres">
      <dgm:prSet presAssocID="{40C772D6-B2E0-4F88-9AA9-BE3FE7DC92BE}" presName="root2" presStyleCnt="0"/>
      <dgm:spPr/>
    </dgm:pt>
    <dgm:pt modelId="{FFB65614-E7A8-4183-9654-F4C686E17249}" type="pres">
      <dgm:prSet presAssocID="{40C772D6-B2E0-4F88-9AA9-BE3FE7DC92BE}" presName="LevelTwoTextNode" presStyleLbl="node2" presStyleIdx="1" presStyleCnt="3" custLinFactNeighborX="-8747" custLinFactNeighborY="14439">
        <dgm:presLayoutVars>
          <dgm:chPref val="3"/>
        </dgm:presLayoutVars>
      </dgm:prSet>
      <dgm:spPr/>
    </dgm:pt>
    <dgm:pt modelId="{C328BA04-C2F0-4CD1-B055-BAF2A0ABD445}" type="pres">
      <dgm:prSet presAssocID="{40C772D6-B2E0-4F88-9AA9-BE3FE7DC92BE}" presName="level3hierChild" presStyleCnt="0"/>
      <dgm:spPr/>
    </dgm:pt>
    <dgm:pt modelId="{ACA23386-250E-4FC8-B50A-94C5C939A223}" type="pres">
      <dgm:prSet presAssocID="{D03BC8DB-00E7-4E2A-A040-5CFB8FF70F4A}" presName="conn2-1" presStyleLbl="parChTrans1D2" presStyleIdx="2" presStyleCnt="3"/>
      <dgm:spPr/>
    </dgm:pt>
    <dgm:pt modelId="{3601E402-54FA-4B17-B3C4-98E270B4EC28}" type="pres">
      <dgm:prSet presAssocID="{D03BC8DB-00E7-4E2A-A040-5CFB8FF70F4A}" presName="connTx" presStyleLbl="parChTrans1D2" presStyleIdx="2" presStyleCnt="3"/>
      <dgm:spPr/>
    </dgm:pt>
    <dgm:pt modelId="{F72D6477-9A5C-441C-A2CB-E03B2A3C1E00}" type="pres">
      <dgm:prSet presAssocID="{D809BDC7-D4A8-4F30-86E6-2BA52FF5A06B}" presName="root2" presStyleCnt="0"/>
      <dgm:spPr/>
    </dgm:pt>
    <dgm:pt modelId="{D4F177D7-C0C9-4EF8-AF08-41A2DB94F959}" type="pres">
      <dgm:prSet presAssocID="{D809BDC7-D4A8-4F30-86E6-2BA52FF5A06B}" presName="LevelTwoTextNode" presStyleLbl="node2" presStyleIdx="2" presStyleCnt="3" custLinFactNeighborX="-8747" custLinFactNeighborY="48681">
        <dgm:presLayoutVars>
          <dgm:chPref val="3"/>
        </dgm:presLayoutVars>
      </dgm:prSet>
      <dgm:spPr/>
    </dgm:pt>
    <dgm:pt modelId="{C39A5B26-47B2-4B41-A452-FA48CAEC7175}" type="pres">
      <dgm:prSet presAssocID="{D809BDC7-D4A8-4F30-86E6-2BA52FF5A06B}" presName="level3hierChild" presStyleCnt="0"/>
      <dgm:spPr/>
    </dgm:pt>
  </dgm:ptLst>
  <dgm:cxnLst>
    <dgm:cxn modelId="{76399E0A-D3CA-4C62-94C0-E5EB821AAB7A}" type="presOf" srcId="{4F616E92-8B62-4A1B-8613-ED23DD56EE87}" destId="{054D7DD2-EE51-4647-AE0E-B4F5212ABCA2}" srcOrd="0" destOrd="0" presId="urn:microsoft.com/office/officeart/2008/layout/HorizontalMultiLevelHierarchy"/>
    <dgm:cxn modelId="{FC34370E-7C29-4456-AE70-DEDA20E7F0FD}" type="presOf" srcId="{838E6344-F2C7-4090-BEB9-834E7D1B095D}" destId="{DC252D53-97A8-463B-BD01-6206057E5560}" srcOrd="1" destOrd="0" presId="urn:microsoft.com/office/officeart/2008/layout/HorizontalMultiLevelHierarchy"/>
    <dgm:cxn modelId="{337AB228-B7E3-46CF-B51A-4FE1D35334BE}" type="presOf" srcId="{4F616E92-8B62-4A1B-8613-ED23DD56EE87}" destId="{39EC689B-4B09-4A27-A8B4-81508281F3AD}" srcOrd="1" destOrd="0" presId="urn:microsoft.com/office/officeart/2008/layout/HorizontalMultiLevelHierarchy"/>
    <dgm:cxn modelId="{FD1D462E-2213-4B78-8223-B1960D8DE2B4}" type="presOf" srcId="{40C772D6-B2E0-4F88-9AA9-BE3FE7DC92BE}" destId="{FFB65614-E7A8-4183-9654-F4C686E17249}" srcOrd="0" destOrd="0" presId="urn:microsoft.com/office/officeart/2008/layout/HorizontalMultiLevelHierarchy"/>
    <dgm:cxn modelId="{28BA463F-6788-44B6-AB66-9BB0FF337FC6}" type="presOf" srcId="{D809BDC7-D4A8-4F30-86E6-2BA52FF5A06B}" destId="{D4F177D7-C0C9-4EF8-AF08-41A2DB94F959}" srcOrd="0" destOrd="0" presId="urn:microsoft.com/office/officeart/2008/layout/HorizontalMultiLevelHierarchy"/>
    <dgm:cxn modelId="{77D66F5D-064D-4E40-A90D-0AA37F0D87E8}" type="presOf" srcId="{D03BC8DB-00E7-4E2A-A040-5CFB8FF70F4A}" destId="{3601E402-54FA-4B17-B3C4-98E270B4EC28}" srcOrd="1" destOrd="0" presId="urn:microsoft.com/office/officeart/2008/layout/HorizontalMultiLevelHierarchy"/>
    <dgm:cxn modelId="{DC095A48-DEB7-40CB-8202-DA145364C368}" type="presOf" srcId="{388728BC-4D69-4704-B47F-8C9C65A6D0A1}" destId="{1EEB6492-F035-4280-A36D-24D03D6943D8}" srcOrd="0" destOrd="0" presId="urn:microsoft.com/office/officeart/2008/layout/HorizontalMultiLevelHierarchy"/>
    <dgm:cxn modelId="{D7AC8F7F-9E22-4ADB-968C-C41C0A551ED6}" srcId="{388728BC-4D69-4704-B47F-8C9C65A6D0A1}" destId="{38E347B8-B04C-4405-86E0-84118D505C75}" srcOrd="0" destOrd="0" parTransId="{F6F3158F-1054-4264-81C3-553482EED876}" sibTransId="{ADF3726E-8CF3-4795-92E8-86F6EBC08588}"/>
    <dgm:cxn modelId="{EA0639B0-78E9-4534-A3C8-CDE449E7877D}" type="presOf" srcId="{D03BC8DB-00E7-4E2A-A040-5CFB8FF70F4A}" destId="{ACA23386-250E-4FC8-B50A-94C5C939A223}" srcOrd="0" destOrd="0" presId="urn:microsoft.com/office/officeart/2008/layout/HorizontalMultiLevelHierarchy"/>
    <dgm:cxn modelId="{5E04E8B6-2D9E-4AE8-BEC7-BF4D11664BFF}" type="presOf" srcId="{838E6344-F2C7-4090-BEB9-834E7D1B095D}" destId="{BE1E8DA6-A18A-4646-9816-FBEEB386A712}" srcOrd="0" destOrd="0" presId="urn:microsoft.com/office/officeart/2008/layout/HorizontalMultiLevelHierarchy"/>
    <dgm:cxn modelId="{325B74BA-0D34-46B9-A63E-4559D0183FF2}" type="presOf" srcId="{C29337D8-5D4B-46B9-B83D-C512A572B3E8}" destId="{474A8E8A-2393-4A64-8168-4963CC7B0A5F}" srcOrd="0" destOrd="0" presId="urn:microsoft.com/office/officeart/2008/layout/HorizontalMultiLevelHierarchy"/>
    <dgm:cxn modelId="{376F82C8-7DA4-46C6-A8CF-2ED8FA218B1F}" type="presOf" srcId="{38E347B8-B04C-4405-86E0-84118D505C75}" destId="{3E560C9C-D7C7-4B8B-B65B-F4F20F904C63}" srcOrd="0" destOrd="0" presId="urn:microsoft.com/office/officeart/2008/layout/HorizontalMultiLevelHierarchy"/>
    <dgm:cxn modelId="{85F1E2DA-1753-4C70-B4A1-A54D97C3CA73}" srcId="{38E347B8-B04C-4405-86E0-84118D505C75}" destId="{40C772D6-B2E0-4F88-9AA9-BE3FE7DC92BE}" srcOrd="1" destOrd="0" parTransId="{4F616E92-8B62-4A1B-8613-ED23DD56EE87}" sibTransId="{AD429FCF-BC5A-4720-96AA-F4A1AFB5E0B8}"/>
    <dgm:cxn modelId="{C222A4E9-ADE4-4D37-BAAC-A5A275F4FFB8}" srcId="{38E347B8-B04C-4405-86E0-84118D505C75}" destId="{D809BDC7-D4A8-4F30-86E6-2BA52FF5A06B}" srcOrd="2" destOrd="0" parTransId="{D03BC8DB-00E7-4E2A-A040-5CFB8FF70F4A}" sibTransId="{D50A33B6-A829-4C10-BCF5-136059F95CB5}"/>
    <dgm:cxn modelId="{FF8348F7-4912-40B7-93F5-5ADF9A12F8B6}" srcId="{38E347B8-B04C-4405-86E0-84118D505C75}" destId="{C29337D8-5D4B-46B9-B83D-C512A572B3E8}" srcOrd="0" destOrd="0" parTransId="{838E6344-F2C7-4090-BEB9-834E7D1B095D}" sibTransId="{831F25B3-07F4-4CC4-B8B2-1A800ECCA57D}"/>
    <dgm:cxn modelId="{E21E000E-689F-4585-86B1-967FC82F53BD}" type="presParOf" srcId="{1EEB6492-F035-4280-A36D-24D03D6943D8}" destId="{8AE93D57-0EE6-4503-9276-2624BD074FD4}" srcOrd="0" destOrd="0" presId="urn:microsoft.com/office/officeart/2008/layout/HorizontalMultiLevelHierarchy"/>
    <dgm:cxn modelId="{DAB53D77-E92B-4580-96F2-3AAA4062A64C}" type="presParOf" srcId="{8AE93D57-0EE6-4503-9276-2624BD074FD4}" destId="{3E560C9C-D7C7-4B8B-B65B-F4F20F904C63}" srcOrd="0" destOrd="0" presId="urn:microsoft.com/office/officeart/2008/layout/HorizontalMultiLevelHierarchy"/>
    <dgm:cxn modelId="{D8CC378C-8DE7-415D-8709-30EB87C58BC8}" type="presParOf" srcId="{8AE93D57-0EE6-4503-9276-2624BD074FD4}" destId="{90F15B76-8B46-4ED9-946E-4B68CF11D79B}" srcOrd="1" destOrd="0" presId="urn:microsoft.com/office/officeart/2008/layout/HorizontalMultiLevelHierarchy"/>
    <dgm:cxn modelId="{EFCC92C1-E646-491C-B0F1-529F2A4DD9B3}" type="presParOf" srcId="{90F15B76-8B46-4ED9-946E-4B68CF11D79B}" destId="{BE1E8DA6-A18A-4646-9816-FBEEB386A712}" srcOrd="0" destOrd="0" presId="urn:microsoft.com/office/officeart/2008/layout/HorizontalMultiLevelHierarchy"/>
    <dgm:cxn modelId="{FE44B5EF-A521-4D1A-B4D2-B25D1CBFED4E}" type="presParOf" srcId="{BE1E8DA6-A18A-4646-9816-FBEEB386A712}" destId="{DC252D53-97A8-463B-BD01-6206057E5560}" srcOrd="0" destOrd="0" presId="urn:microsoft.com/office/officeart/2008/layout/HorizontalMultiLevelHierarchy"/>
    <dgm:cxn modelId="{C6AA920A-3D04-47E4-893C-E30FA4B0F973}" type="presParOf" srcId="{90F15B76-8B46-4ED9-946E-4B68CF11D79B}" destId="{0F463D5E-9181-4AE5-AD65-8CB1AE3F16B8}" srcOrd="1" destOrd="0" presId="urn:microsoft.com/office/officeart/2008/layout/HorizontalMultiLevelHierarchy"/>
    <dgm:cxn modelId="{2ADC1864-E4D2-4DC4-8E70-9E91EFC71E6F}" type="presParOf" srcId="{0F463D5E-9181-4AE5-AD65-8CB1AE3F16B8}" destId="{474A8E8A-2393-4A64-8168-4963CC7B0A5F}" srcOrd="0" destOrd="0" presId="urn:microsoft.com/office/officeart/2008/layout/HorizontalMultiLevelHierarchy"/>
    <dgm:cxn modelId="{5ECB7D76-9456-4196-B18B-DD6118897580}" type="presParOf" srcId="{0F463D5E-9181-4AE5-AD65-8CB1AE3F16B8}" destId="{E0EB1B4D-D1F1-4334-88E7-761DCE1C9654}" srcOrd="1" destOrd="0" presId="urn:microsoft.com/office/officeart/2008/layout/HorizontalMultiLevelHierarchy"/>
    <dgm:cxn modelId="{A037C037-6F77-4C26-AA24-3FDAAE00126F}" type="presParOf" srcId="{90F15B76-8B46-4ED9-946E-4B68CF11D79B}" destId="{054D7DD2-EE51-4647-AE0E-B4F5212ABCA2}" srcOrd="2" destOrd="0" presId="urn:microsoft.com/office/officeart/2008/layout/HorizontalMultiLevelHierarchy"/>
    <dgm:cxn modelId="{F57F9397-F21C-4E16-B97B-9011AB9DC05F}" type="presParOf" srcId="{054D7DD2-EE51-4647-AE0E-B4F5212ABCA2}" destId="{39EC689B-4B09-4A27-A8B4-81508281F3AD}" srcOrd="0" destOrd="0" presId="urn:microsoft.com/office/officeart/2008/layout/HorizontalMultiLevelHierarchy"/>
    <dgm:cxn modelId="{05A97913-FAC7-4D70-AE62-8005F8EE88BD}" type="presParOf" srcId="{90F15B76-8B46-4ED9-946E-4B68CF11D79B}" destId="{3EBF2E9B-578B-47B2-BF6F-ECE73DB0F91E}" srcOrd="3" destOrd="0" presId="urn:microsoft.com/office/officeart/2008/layout/HorizontalMultiLevelHierarchy"/>
    <dgm:cxn modelId="{61603740-52D9-4F6B-AC00-F19E1EB8A2D1}" type="presParOf" srcId="{3EBF2E9B-578B-47B2-BF6F-ECE73DB0F91E}" destId="{FFB65614-E7A8-4183-9654-F4C686E17249}" srcOrd="0" destOrd="0" presId="urn:microsoft.com/office/officeart/2008/layout/HorizontalMultiLevelHierarchy"/>
    <dgm:cxn modelId="{EB1B37B5-B35D-41B8-BD8D-EEC97B94171F}" type="presParOf" srcId="{3EBF2E9B-578B-47B2-BF6F-ECE73DB0F91E}" destId="{C328BA04-C2F0-4CD1-B055-BAF2A0ABD445}" srcOrd="1" destOrd="0" presId="urn:microsoft.com/office/officeart/2008/layout/HorizontalMultiLevelHierarchy"/>
    <dgm:cxn modelId="{0033FD30-990F-4865-95DD-C3A8C91FD458}" type="presParOf" srcId="{90F15B76-8B46-4ED9-946E-4B68CF11D79B}" destId="{ACA23386-250E-4FC8-B50A-94C5C939A223}" srcOrd="4" destOrd="0" presId="urn:microsoft.com/office/officeart/2008/layout/HorizontalMultiLevelHierarchy"/>
    <dgm:cxn modelId="{2CCC4FFA-BB20-40DA-A521-B868F9F62131}" type="presParOf" srcId="{ACA23386-250E-4FC8-B50A-94C5C939A223}" destId="{3601E402-54FA-4B17-B3C4-98E270B4EC28}" srcOrd="0" destOrd="0" presId="urn:microsoft.com/office/officeart/2008/layout/HorizontalMultiLevelHierarchy"/>
    <dgm:cxn modelId="{344ECA64-0876-4307-957D-7A0CA7F9E19B}" type="presParOf" srcId="{90F15B76-8B46-4ED9-946E-4B68CF11D79B}" destId="{F72D6477-9A5C-441C-A2CB-E03B2A3C1E00}" srcOrd="5" destOrd="0" presId="urn:microsoft.com/office/officeart/2008/layout/HorizontalMultiLevelHierarchy"/>
    <dgm:cxn modelId="{86D871F3-3148-40A7-9A0F-19D7274350B4}" type="presParOf" srcId="{F72D6477-9A5C-441C-A2CB-E03B2A3C1E00}" destId="{D4F177D7-C0C9-4EF8-AF08-41A2DB94F959}" srcOrd="0" destOrd="0" presId="urn:microsoft.com/office/officeart/2008/layout/HorizontalMultiLevelHierarchy"/>
    <dgm:cxn modelId="{14DA5769-695D-47D9-BDA3-5A76F8651B52}" type="presParOf" srcId="{F72D6477-9A5C-441C-A2CB-E03B2A3C1E00}" destId="{C39A5B26-47B2-4B41-A452-FA48CAEC717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8728BC-4D69-4704-B47F-8C9C65A6D0A1}"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fr-FR"/>
        </a:p>
      </dgm:t>
    </dgm:pt>
    <dgm:pt modelId="{1DA80F22-9AC3-4A30-A1D6-1F949DBFCF62}">
      <dgm:prSet custT="1"/>
      <dgm:spPr/>
      <dgm:t>
        <a:bodyPr/>
        <a:lstStyle/>
        <a:p>
          <a:r>
            <a:rPr lang="ar-TN" sz="2400" b="1" kern="1200" dirty="0">
              <a:solidFill>
                <a:prstClr val="white"/>
              </a:solidFill>
              <a:latin typeface="Calibri" panose="020F0502020204030204" pitchFamily="34" charset="0"/>
              <a:ea typeface="+mn-ea"/>
              <a:cs typeface="Calibri" panose="020F0502020204030204" pitchFamily="34" charset="0"/>
            </a:rPr>
            <a:t>الممكن الاستراتيجي الثاني :</a:t>
          </a:r>
          <a:br>
            <a:rPr lang="ar-TN" sz="2400" b="1" kern="1200" dirty="0">
              <a:solidFill>
                <a:prstClr val="white"/>
              </a:solidFill>
              <a:latin typeface="Calibri" panose="020F0502020204030204" pitchFamily="34" charset="0"/>
              <a:ea typeface="+mn-ea"/>
              <a:cs typeface="Calibri" panose="020F0502020204030204" pitchFamily="34" charset="0"/>
            </a:rPr>
          </a:br>
          <a:r>
            <a:rPr lang="ar-TN" sz="3600" b="1" kern="1200" dirty="0">
              <a:solidFill>
                <a:prstClr val="white"/>
              </a:solidFill>
              <a:latin typeface="Calibri" panose="020F0502020204030204" pitchFamily="34" charset="0"/>
              <a:ea typeface="+mn-ea"/>
              <a:cs typeface="Calibri" panose="020F0502020204030204" pitchFamily="34" charset="0"/>
            </a:rPr>
            <a:t> </a:t>
          </a:r>
          <a:r>
            <a:rPr lang="ar-TN" sz="3200" b="1" kern="1200" dirty="0">
              <a:solidFill>
                <a:prstClr val="white"/>
              </a:solidFill>
              <a:latin typeface="Calibri" panose="020F0502020204030204" pitchFamily="34" charset="0"/>
              <a:ea typeface="+mn-ea"/>
              <a:cs typeface="Calibri" panose="020F0502020204030204" pitchFamily="34" charset="0"/>
            </a:rPr>
            <a:t>تعزيز الشراكة والتعاون </a:t>
          </a:r>
          <a:endParaRPr lang="fr-FR" sz="3200" b="1" kern="1200" dirty="0">
            <a:solidFill>
              <a:prstClr val="white"/>
            </a:solidFill>
            <a:latin typeface="Calibri" panose="020F0502020204030204" pitchFamily="34" charset="0"/>
            <a:ea typeface="+mn-ea"/>
            <a:cs typeface="Calibri" panose="020F0502020204030204" pitchFamily="34" charset="0"/>
          </a:endParaRPr>
        </a:p>
      </dgm:t>
    </dgm:pt>
    <dgm:pt modelId="{B1052E90-D533-4237-9F54-FC1CA448EF86}" type="parTrans" cxnId="{7AB191DB-4E95-475E-9518-28F31F370850}">
      <dgm:prSet custT="1"/>
      <dgm:spPr/>
      <dgm:t>
        <a:bodyPr/>
        <a:lstStyle/>
        <a:p>
          <a:endParaRPr lang="fr-FR" sz="1100">
            <a:latin typeface="Calibri" panose="020F0502020204030204" pitchFamily="34" charset="0"/>
            <a:cs typeface="Calibri" panose="020F0502020204030204" pitchFamily="34" charset="0"/>
          </a:endParaRPr>
        </a:p>
      </dgm:t>
    </dgm:pt>
    <dgm:pt modelId="{40589F5E-0620-4AA0-A036-E9D78EF71576}" type="sibTrans" cxnId="{7AB191DB-4E95-475E-9518-28F31F370850}">
      <dgm:prSet/>
      <dgm:spPr/>
      <dgm:t>
        <a:bodyPr/>
        <a:lstStyle/>
        <a:p>
          <a:endParaRPr lang="fr-FR" sz="1100">
            <a:latin typeface="Calibri" panose="020F0502020204030204" pitchFamily="34" charset="0"/>
            <a:cs typeface="Calibri" panose="020F0502020204030204" pitchFamily="34" charset="0"/>
          </a:endParaRPr>
        </a:p>
      </dgm:t>
    </dgm:pt>
    <dgm:pt modelId="{1EEB6492-F035-4280-A36D-24D03D6943D8}" type="pres">
      <dgm:prSet presAssocID="{388728BC-4D69-4704-B47F-8C9C65A6D0A1}" presName="Name0" presStyleCnt="0">
        <dgm:presLayoutVars>
          <dgm:chPref val="1"/>
          <dgm:dir val="rev"/>
          <dgm:animOne val="branch"/>
          <dgm:animLvl val="lvl"/>
          <dgm:resizeHandles val="exact"/>
        </dgm:presLayoutVars>
      </dgm:prSet>
      <dgm:spPr/>
    </dgm:pt>
    <dgm:pt modelId="{534DF70D-73CC-4F0C-B7A4-B58FC743471E}" type="pres">
      <dgm:prSet presAssocID="{1DA80F22-9AC3-4A30-A1D6-1F949DBFCF62}" presName="root1" presStyleCnt="0"/>
      <dgm:spPr/>
    </dgm:pt>
    <dgm:pt modelId="{55D03DA1-A186-41CF-A6C2-C70DFC0952BC}" type="pres">
      <dgm:prSet presAssocID="{1DA80F22-9AC3-4A30-A1D6-1F949DBFCF62}" presName="LevelOneTextNode" presStyleLbl="node0" presStyleIdx="0" presStyleCnt="1" custAng="16200000" custScaleX="348106" custScaleY="100000">
        <dgm:presLayoutVars>
          <dgm:chPref val="3"/>
        </dgm:presLayoutVars>
      </dgm:prSet>
      <dgm:spPr/>
    </dgm:pt>
    <dgm:pt modelId="{3E470881-D703-418F-B723-EEFF013AA15B}" type="pres">
      <dgm:prSet presAssocID="{1DA80F22-9AC3-4A30-A1D6-1F949DBFCF62}" presName="level2hierChild" presStyleCnt="0"/>
      <dgm:spPr/>
    </dgm:pt>
  </dgm:ptLst>
  <dgm:cxnLst>
    <dgm:cxn modelId="{DC095A48-DEB7-40CB-8202-DA145364C368}" type="presOf" srcId="{388728BC-4D69-4704-B47F-8C9C65A6D0A1}" destId="{1EEB6492-F035-4280-A36D-24D03D6943D8}" srcOrd="0" destOrd="0" presId="urn:microsoft.com/office/officeart/2008/layout/HorizontalMultiLevelHierarchy"/>
    <dgm:cxn modelId="{7AB191DB-4E95-475E-9518-28F31F370850}" srcId="{388728BC-4D69-4704-B47F-8C9C65A6D0A1}" destId="{1DA80F22-9AC3-4A30-A1D6-1F949DBFCF62}" srcOrd="0" destOrd="0" parTransId="{B1052E90-D533-4237-9F54-FC1CA448EF86}" sibTransId="{40589F5E-0620-4AA0-A036-E9D78EF71576}"/>
    <dgm:cxn modelId="{185F0AE0-A5F6-42F5-A794-DF3551E47A20}" type="presOf" srcId="{1DA80F22-9AC3-4A30-A1D6-1F949DBFCF62}" destId="{55D03DA1-A186-41CF-A6C2-C70DFC0952BC}" srcOrd="0" destOrd="0" presId="urn:microsoft.com/office/officeart/2008/layout/HorizontalMultiLevelHierarchy"/>
    <dgm:cxn modelId="{FE8384BE-9428-43DA-9F62-0F11ECBBE3C5}" type="presParOf" srcId="{1EEB6492-F035-4280-A36D-24D03D6943D8}" destId="{534DF70D-73CC-4F0C-B7A4-B58FC743471E}" srcOrd="0" destOrd="0" presId="urn:microsoft.com/office/officeart/2008/layout/HorizontalMultiLevelHierarchy"/>
    <dgm:cxn modelId="{EC3C2C41-FC32-45C3-A543-3AE65179152C}" type="presParOf" srcId="{534DF70D-73CC-4F0C-B7A4-B58FC743471E}" destId="{55D03DA1-A186-41CF-A6C2-C70DFC0952BC}" srcOrd="0" destOrd="0" presId="urn:microsoft.com/office/officeart/2008/layout/HorizontalMultiLevelHierarchy"/>
    <dgm:cxn modelId="{E41C31B9-319C-46C8-A896-2A2E16D6E643}" type="presParOf" srcId="{534DF70D-73CC-4F0C-B7A4-B58FC743471E}" destId="{3E470881-D703-418F-B723-EEFF013AA15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8728BC-4D69-4704-B47F-8C9C65A6D0A1}"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fr-FR"/>
        </a:p>
      </dgm:t>
    </dgm:pt>
    <dgm:pt modelId="{1DA80F22-9AC3-4A30-A1D6-1F949DBFCF62}">
      <dgm:prSet custT="1"/>
      <dgm:spPr/>
      <dgm:t>
        <a:bodyPr/>
        <a:lstStyle/>
        <a:p>
          <a:r>
            <a:rPr lang="ar-SA" sz="2400" b="1" kern="1200" dirty="0">
              <a:solidFill>
                <a:prstClr val="white"/>
              </a:solidFill>
              <a:latin typeface="Calibri" panose="020F0502020204030204" pitchFamily="34" charset="0"/>
              <a:ea typeface="+mn-ea"/>
              <a:cs typeface="Calibri" panose="020F0502020204030204" pitchFamily="34" charset="0"/>
            </a:rPr>
            <a:t>القطاع البريدي</a:t>
          </a:r>
          <a:endParaRPr lang="fr-FR" sz="3200" b="1" kern="1200" dirty="0">
            <a:solidFill>
              <a:prstClr val="white"/>
            </a:solidFill>
            <a:latin typeface="Calibri" panose="020F0502020204030204" pitchFamily="34" charset="0"/>
            <a:ea typeface="+mn-ea"/>
            <a:cs typeface="Calibri" panose="020F0502020204030204" pitchFamily="34" charset="0"/>
          </a:endParaRPr>
        </a:p>
      </dgm:t>
    </dgm:pt>
    <dgm:pt modelId="{B1052E90-D533-4237-9F54-FC1CA448EF86}" type="parTrans" cxnId="{7AB191DB-4E95-475E-9518-28F31F370850}">
      <dgm:prSet custT="1"/>
      <dgm:spPr/>
      <dgm:t>
        <a:bodyPr/>
        <a:lstStyle/>
        <a:p>
          <a:endParaRPr lang="fr-FR" sz="1100">
            <a:latin typeface="Calibri" panose="020F0502020204030204" pitchFamily="34" charset="0"/>
            <a:cs typeface="Calibri" panose="020F0502020204030204" pitchFamily="34" charset="0"/>
          </a:endParaRPr>
        </a:p>
      </dgm:t>
    </dgm:pt>
    <dgm:pt modelId="{40589F5E-0620-4AA0-A036-E9D78EF71576}" type="sibTrans" cxnId="{7AB191DB-4E95-475E-9518-28F31F370850}">
      <dgm:prSet/>
      <dgm:spPr/>
      <dgm:t>
        <a:bodyPr/>
        <a:lstStyle/>
        <a:p>
          <a:endParaRPr lang="fr-FR" sz="1100">
            <a:latin typeface="Calibri" panose="020F0502020204030204" pitchFamily="34" charset="0"/>
            <a:cs typeface="Calibri" panose="020F0502020204030204" pitchFamily="34" charset="0"/>
          </a:endParaRPr>
        </a:p>
      </dgm:t>
    </dgm:pt>
    <dgm:pt modelId="{1EEB6492-F035-4280-A36D-24D03D6943D8}" type="pres">
      <dgm:prSet presAssocID="{388728BC-4D69-4704-B47F-8C9C65A6D0A1}" presName="Name0" presStyleCnt="0">
        <dgm:presLayoutVars>
          <dgm:chPref val="1"/>
          <dgm:dir val="rev"/>
          <dgm:animOne val="branch"/>
          <dgm:animLvl val="lvl"/>
          <dgm:resizeHandles val="exact"/>
        </dgm:presLayoutVars>
      </dgm:prSet>
      <dgm:spPr/>
    </dgm:pt>
    <dgm:pt modelId="{534DF70D-73CC-4F0C-B7A4-B58FC743471E}" type="pres">
      <dgm:prSet presAssocID="{1DA80F22-9AC3-4A30-A1D6-1F949DBFCF62}" presName="root1" presStyleCnt="0"/>
      <dgm:spPr/>
    </dgm:pt>
    <dgm:pt modelId="{55D03DA1-A186-41CF-A6C2-C70DFC0952BC}" type="pres">
      <dgm:prSet presAssocID="{1DA80F22-9AC3-4A30-A1D6-1F949DBFCF62}" presName="LevelOneTextNode" presStyleLbl="node0" presStyleIdx="0" presStyleCnt="1" custAng="16200000" custScaleX="348106" custScaleY="100000">
        <dgm:presLayoutVars>
          <dgm:chPref val="3"/>
        </dgm:presLayoutVars>
      </dgm:prSet>
      <dgm:spPr/>
    </dgm:pt>
    <dgm:pt modelId="{3E470881-D703-418F-B723-EEFF013AA15B}" type="pres">
      <dgm:prSet presAssocID="{1DA80F22-9AC3-4A30-A1D6-1F949DBFCF62}" presName="level2hierChild" presStyleCnt="0"/>
      <dgm:spPr/>
    </dgm:pt>
  </dgm:ptLst>
  <dgm:cxnLst>
    <dgm:cxn modelId="{DC095A48-DEB7-40CB-8202-DA145364C368}" type="presOf" srcId="{388728BC-4D69-4704-B47F-8C9C65A6D0A1}" destId="{1EEB6492-F035-4280-A36D-24D03D6943D8}" srcOrd="0" destOrd="0" presId="urn:microsoft.com/office/officeart/2008/layout/HorizontalMultiLevelHierarchy"/>
    <dgm:cxn modelId="{7AB191DB-4E95-475E-9518-28F31F370850}" srcId="{388728BC-4D69-4704-B47F-8C9C65A6D0A1}" destId="{1DA80F22-9AC3-4A30-A1D6-1F949DBFCF62}" srcOrd="0" destOrd="0" parTransId="{B1052E90-D533-4237-9F54-FC1CA448EF86}" sibTransId="{40589F5E-0620-4AA0-A036-E9D78EF71576}"/>
    <dgm:cxn modelId="{185F0AE0-A5F6-42F5-A794-DF3551E47A20}" type="presOf" srcId="{1DA80F22-9AC3-4A30-A1D6-1F949DBFCF62}" destId="{55D03DA1-A186-41CF-A6C2-C70DFC0952BC}" srcOrd="0" destOrd="0" presId="urn:microsoft.com/office/officeart/2008/layout/HorizontalMultiLevelHierarchy"/>
    <dgm:cxn modelId="{FE8384BE-9428-43DA-9F62-0F11ECBBE3C5}" type="presParOf" srcId="{1EEB6492-F035-4280-A36D-24D03D6943D8}" destId="{534DF70D-73CC-4F0C-B7A4-B58FC743471E}" srcOrd="0" destOrd="0" presId="urn:microsoft.com/office/officeart/2008/layout/HorizontalMultiLevelHierarchy"/>
    <dgm:cxn modelId="{EC3C2C41-FC32-45C3-A543-3AE65179152C}" type="presParOf" srcId="{534DF70D-73CC-4F0C-B7A4-B58FC743471E}" destId="{55D03DA1-A186-41CF-A6C2-C70DFC0952BC}" srcOrd="0" destOrd="0" presId="urn:microsoft.com/office/officeart/2008/layout/HorizontalMultiLevelHierarchy"/>
    <dgm:cxn modelId="{E41C31B9-319C-46C8-A896-2A2E16D6E643}" type="presParOf" srcId="{534DF70D-73CC-4F0C-B7A4-B58FC743471E}" destId="{3E470881-D703-418F-B723-EEFF013AA15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8728BC-4D69-4704-B47F-8C9C65A6D0A1}"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fr-FR"/>
        </a:p>
      </dgm:t>
    </dgm:pt>
    <dgm:pt modelId="{1DA80F22-9AC3-4A30-A1D6-1F949DBFCF62}">
      <dgm:prSet custT="1"/>
      <dgm:spPr/>
      <dgm:t>
        <a:bodyPr/>
        <a:lstStyle/>
        <a:p>
          <a:r>
            <a:rPr lang="ar-SA" sz="2400" b="1" kern="1200" dirty="0">
              <a:solidFill>
                <a:prstClr val="white"/>
              </a:solidFill>
              <a:latin typeface="Calibri" panose="020F0502020204030204" pitchFamily="34" charset="0"/>
              <a:ea typeface="+mn-ea"/>
              <a:cs typeface="Calibri" panose="020F0502020204030204" pitchFamily="34" charset="0"/>
            </a:rPr>
            <a:t>العاصمة الرقمية العربية</a:t>
          </a:r>
          <a:endParaRPr lang="fr-FR" sz="3200" b="1" kern="1200" dirty="0">
            <a:solidFill>
              <a:prstClr val="white"/>
            </a:solidFill>
            <a:latin typeface="Calibri" panose="020F0502020204030204" pitchFamily="34" charset="0"/>
            <a:ea typeface="+mn-ea"/>
            <a:cs typeface="Calibri" panose="020F0502020204030204" pitchFamily="34" charset="0"/>
          </a:endParaRPr>
        </a:p>
      </dgm:t>
    </dgm:pt>
    <dgm:pt modelId="{B1052E90-D533-4237-9F54-FC1CA448EF86}" type="parTrans" cxnId="{7AB191DB-4E95-475E-9518-28F31F370850}">
      <dgm:prSet custT="1"/>
      <dgm:spPr/>
      <dgm:t>
        <a:bodyPr/>
        <a:lstStyle/>
        <a:p>
          <a:endParaRPr lang="fr-FR" sz="1100">
            <a:latin typeface="Calibri" panose="020F0502020204030204" pitchFamily="34" charset="0"/>
            <a:cs typeface="Calibri" panose="020F0502020204030204" pitchFamily="34" charset="0"/>
          </a:endParaRPr>
        </a:p>
      </dgm:t>
    </dgm:pt>
    <dgm:pt modelId="{40589F5E-0620-4AA0-A036-E9D78EF71576}" type="sibTrans" cxnId="{7AB191DB-4E95-475E-9518-28F31F370850}">
      <dgm:prSet/>
      <dgm:spPr/>
      <dgm:t>
        <a:bodyPr/>
        <a:lstStyle/>
        <a:p>
          <a:endParaRPr lang="fr-FR" sz="1100">
            <a:latin typeface="Calibri" panose="020F0502020204030204" pitchFamily="34" charset="0"/>
            <a:cs typeface="Calibri" panose="020F0502020204030204" pitchFamily="34" charset="0"/>
          </a:endParaRPr>
        </a:p>
      </dgm:t>
    </dgm:pt>
    <dgm:pt modelId="{1EEB6492-F035-4280-A36D-24D03D6943D8}" type="pres">
      <dgm:prSet presAssocID="{388728BC-4D69-4704-B47F-8C9C65A6D0A1}" presName="Name0" presStyleCnt="0">
        <dgm:presLayoutVars>
          <dgm:chPref val="1"/>
          <dgm:dir val="rev"/>
          <dgm:animOne val="branch"/>
          <dgm:animLvl val="lvl"/>
          <dgm:resizeHandles val="exact"/>
        </dgm:presLayoutVars>
      </dgm:prSet>
      <dgm:spPr/>
    </dgm:pt>
    <dgm:pt modelId="{534DF70D-73CC-4F0C-B7A4-B58FC743471E}" type="pres">
      <dgm:prSet presAssocID="{1DA80F22-9AC3-4A30-A1D6-1F949DBFCF62}" presName="root1" presStyleCnt="0"/>
      <dgm:spPr/>
    </dgm:pt>
    <dgm:pt modelId="{55D03DA1-A186-41CF-A6C2-C70DFC0952BC}" type="pres">
      <dgm:prSet presAssocID="{1DA80F22-9AC3-4A30-A1D6-1F949DBFCF62}" presName="LevelOneTextNode" presStyleLbl="node0" presStyleIdx="0" presStyleCnt="1" custAng="16200000" custScaleX="348106" custScaleY="100000">
        <dgm:presLayoutVars>
          <dgm:chPref val="3"/>
        </dgm:presLayoutVars>
      </dgm:prSet>
      <dgm:spPr/>
    </dgm:pt>
    <dgm:pt modelId="{3E470881-D703-418F-B723-EEFF013AA15B}" type="pres">
      <dgm:prSet presAssocID="{1DA80F22-9AC3-4A30-A1D6-1F949DBFCF62}" presName="level2hierChild" presStyleCnt="0"/>
      <dgm:spPr/>
    </dgm:pt>
  </dgm:ptLst>
  <dgm:cxnLst>
    <dgm:cxn modelId="{DC095A48-DEB7-40CB-8202-DA145364C368}" type="presOf" srcId="{388728BC-4D69-4704-B47F-8C9C65A6D0A1}" destId="{1EEB6492-F035-4280-A36D-24D03D6943D8}" srcOrd="0" destOrd="0" presId="urn:microsoft.com/office/officeart/2008/layout/HorizontalMultiLevelHierarchy"/>
    <dgm:cxn modelId="{7AB191DB-4E95-475E-9518-28F31F370850}" srcId="{388728BC-4D69-4704-B47F-8C9C65A6D0A1}" destId="{1DA80F22-9AC3-4A30-A1D6-1F949DBFCF62}" srcOrd="0" destOrd="0" parTransId="{B1052E90-D533-4237-9F54-FC1CA448EF86}" sibTransId="{40589F5E-0620-4AA0-A036-E9D78EF71576}"/>
    <dgm:cxn modelId="{185F0AE0-A5F6-42F5-A794-DF3551E47A20}" type="presOf" srcId="{1DA80F22-9AC3-4A30-A1D6-1F949DBFCF62}" destId="{55D03DA1-A186-41CF-A6C2-C70DFC0952BC}" srcOrd="0" destOrd="0" presId="urn:microsoft.com/office/officeart/2008/layout/HorizontalMultiLevelHierarchy"/>
    <dgm:cxn modelId="{FE8384BE-9428-43DA-9F62-0F11ECBBE3C5}" type="presParOf" srcId="{1EEB6492-F035-4280-A36D-24D03D6943D8}" destId="{534DF70D-73CC-4F0C-B7A4-B58FC743471E}" srcOrd="0" destOrd="0" presId="urn:microsoft.com/office/officeart/2008/layout/HorizontalMultiLevelHierarchy"/>
    <dgm:cxn modelId="{EC3C2C41-FC32-45C3-A543-3AE65179152C}" type="presParOf" srcId="{534DF70D-73CC-4F0C-B7A4-B58FC743471E}" destId="{55D03DA1-A186-41CF-A6C2-C70DFC0952BC}" srcOrd="0" destOrd="0" presId="urn:microsoft.com/office/officeart/2008/layout/HorizontalMultiLevelHierarchy"/>
    <dgm:cxn modelId="{E41C31B9-319C-46C8-A896-2A2E16D6E643}" type="presParOf" srcId="{534DF70D-73CC-4F0C-B7A4-B58FC743471E}" destId="{3E470881-D703-418F-B723-EEFF013AA15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286F9-D5A9-44AC-8E15-EE8E3FD3D338}">
      <dsp:nvSpPr>
        <dsp:cNvPr id="0" name=""/>
        <dsp:cNvSpPr/>
      </dsp:nvSpPr>
      <dsp:spPr>
        <a:xfrm>
          <a:off x="0" y="304854"/>
          <a:ext cx="9037275" cy="99225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393" tIns="416560" rIns="701393" bIns="113792" numCol="1" spcCol="1270" anchor="t" anchorCtr="0">
          <a:noAutofit/>
        </a:bodyPr>
        <a:lstStyle/>
        <a:p>
          <a:pPr marL="171450" lvl="1" indent="-171450" algn="r" defTabSz="711200" rtl="1">
            <a:lnSpc>
              <a:spcPct val="90000"/>
            </a:lnSpc>
            <a:spcBef>
              <a:spcPct val="0"/>
            </a:spcBef>
            <a:spcAft>
              <a:spcPct val="15000"/>
            </a:spcAft>
            <a:buChar char="•"/>
          </a:pPr>
          <a:r>
            <a:rPr lang="ar-TN" sz="1600" b="1" u="none" kern="1200" dirty="0">
              <a:latin typeface="Calibri" panose="020F0502020204030204" pitchFamily="34" charset="0"/>
              <a:cs typeface="Calibri" panose="020F0502020204030204" pitchFamily="34" charset="0"/>
            </a:rPr>
            <a:t>استخدام التقنيات الناشئة و التحول الرقمي للقطاعات الاقتصادية و الاجتماعية لتسهيل حياة المواطنين ورفع مستوى رفاههم </a:t>
          </a:r>
          <a:endParaRPr lang="fr-FR" sz="1600" u="none" kern="1200" dirty="0">
            <a:latin typeface="Calibri" panose="020F0502020204030204" pitchFamily="34" charset="0"/>
            <a:cs typeface="Calibri" panose="020F0502020204030204" pitchFamily="34" charset="0"/>
          </a:endParaRPr>
        </a:p>
      </dsp:txBody>
      <dsp:txXfrm>
        <a:off x="0" y="304854"/>
        <a:ext cx="9037275" cy="992250"/>
      </dsp:txXfrm>
    </dsp:sp>
    <dsp:sp modelId="{28A5A656-1503-4B89-8ADB-ED1E0FC50642}">
      <dsp:nvSpPr>
        <dsp:cNvPr id="0" name=""/>
        <dsp:cNvSpPr/>
      </dsp:nvSpPr>
      <dsp:spPr>
        <a:xfrm>
          <a:off x="2259318" y="9654"/>
          <a:ext cx="6326092" cy="59040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111" tIns="0" rIns="239111" bIns="0" numCol="1" spcCol="1270" anchor="ctr" anchorCtr="0">
          <a:noAutofit/>
        </a:bodyPr>
        <a:lstStyle/>
        <a:p>
          <a:pPr marL="0" lvl="0" indent="0" algn="r" defTabSz="889000">
            <a:lnSpc>
              <a:spcPct val="90000"/>
            </a:lnSpc>
            <a:spcBef>
              <a:spcPct val="0"/>
            </a:spcBef>
            <a:spcAft>
              <a:spcPct val="35000"/>
            </a:spcAft>
            <a:buNone/>
          </a:pPr>
          <a:r>
            <a:rPr lang="ar-TN" sz="2000" b="1" kern="1200" dirty="0">
              <a:latin typeface="Calibri" panose="020F0502020204030204" pitchFamily="34" charset="0"/>
              <a:cs typeface="Calibri" panose="020F0502020204030204" pitchFamily="34" charset="0"/>
            </a:rPr>
            <a:t>الهدف الاستراتيجي الأوّل : تعزيز الرفاه الرقمي </a:t>
          </a:r>
          <a:endParaRPr lang="fr-FR" sz="2000" b="1" kern="1200" dirty="0">
            <a:latin typeface="Calibri" panose="020F0502020204030204" pitchFamily="34" charset="0"/>
            <a:cs typeface="Calibri" panose="020F0502020204030204" pitchFamily="34" charset="0"/>
          </a:endParaRPr>
        </a:p>
      </dsp:txBody>
      <dsp:txXfrm>
        <a:off x="2288139" y="38475"/>
        <a:ext cx="6268450" cy="532758"/>
      </dsp:txXfrm>
    </dsp:sp>
    <dsp:sp modelId="{9C568643-634C-4678-A00D-AC20076B77F9}">
      <dsp:nvSpPr>
        <dsp:cNvPr id="0" name=""/>
        <dsp:cNvSpPr/>
      </dsp:nvSpPr>
      <dsp:spPr>
        <a:xfrm>
          <a:off x="0" y="1700304"/>
          <a:ext cx="9037275" cy="756000"/>
        </a:xfrm>
        <a:prstGeom prst="rect">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393" tIns="416560" rIns="701393" bIns="113792" numCol="1" spcCol="1270" anchor="t" anchorCtr="0">
          <a:noAutofit/>
        </a:bodyPr>
        <a:lstStyle/>
        <a:p>
          <a:pPr marL="171450" lvl="1" indent="-171450" algn="r" defTabSz="711200" rtl="1">
            <a:lnSpc>
              <a:spcPct val="90000"/>
            </a:lnSpc>
            <a:spcBef>
              <a:spcPct val="0"/>
            </a:spcBef>
            <a:spcAft>
              <a:spcPct val="15000"/>
            </a:spcAft>
            <a:buChar char="•"/>
          </a:pPr>
          <a:r>
            <a:rPr lang="ar-TN" sz="1600" b="1" u="none" kern="1200" dirty="0">
              <a:latin typeface="Calibri" panose="020F0502020204030204" pitchFamily="34" charset="0"/>
              <a:cs typeface="Calibri" panose="020F0502020204030204" pitchFamily="34" charset="0"/>
            </a:rPr>
            <a:t>العمل على استحثاث الابتكار والتجديد وتعزيز الكفاءات الرقمية العربية </a:t>
          </a:r>
          <a:endParaRPr lang="fr-FR" sz="1600" u="none" kern="1200" dirty="0">
            <a:latin typeface="Calibri" panose="020F0502020204030204" pitchFamily="34" charset="0"/>
            <a:cs typeface="Calibri" panose="020F0502020204030204" pitchFamily="34" charset="0"/>
          </a:endParaRPr>
        </a:p>
      </dsp:txBody>
      <dsp:txXfrm>
        <a:off x="0" y="1700304"/>
        <a:ext cx="9037275" cy="756000"/>
      </dsp:txXfrm>
    </dsp:sp>
    <dsp:sp modelId="{626D0F33-BF40-4BFE-A88F-1BD03DEAAE58}">
      <dsp:nvSpPr>
        <dsp:cNvPr id="0" name=""/>
        <dsp:cNvSpPr/>
      </dsp:nvSpPr>
      <dsp:spPr>
        <a:xfrm>
          <a:off x="2259318" y="1405104"/>
          <a:ext cx="6326092" cy="590400"/>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111" tIns="0" rIns="239111" bIns="0" numCol="1" spcCol="1270" anchor="ctr" anchorCtr="0">
          <a:noAutofit/>
        </a:bodyPr>
        <a:lstStyle/>
        <a:p>
          <a:pPr marL="0" lvl="0" indent="0" algn="r" defTabSz="889000">
            <a:lnSpc>
              <a:spcPct val="90000"/>
            </a:lnSpc>
            <a:spcBef>
              <a:spcPct val="0"/>
            </a:spcBef>
            <a:spcAft>
              <a:spcPct val="35000"/>
            </a:spcAft>
            <a:buNone/>
          </a:pPr>
          <a:r>
            <a:rPr lang="ar-TN" sz="2000" b="1" kern="1200" dirty="0">
              <a:latin typeface="Calibri" panose="020F0502020204030204" pitchFamily="34" charset="0"/>
              <a:cs typeface="Calibri" panose="020F0502020204030204" pitchFamily="34" charset="0"/>
            </a:rPr>
            <a:t>الهدف الاستراتيجي الثاني : تعزيز الريادة الرقمية </a:t>
          </a:r>
          <a:endParaRPr lang="fr-FR" sz="2000" kern="1200" dirty="0">
            <a:latin typeface="Calibri" panose="020F0502020204030204" pitchFamily="34" charset="0"/>
            <a:cs typeface="Calibri" panose="020F0502020204030204" pitchFamily="34" charset="0"/>
          </a:endParaRPr>
        </a:p>
      </dsp:txBody>
      <dsp:txXfrm>
        <a:off x="2288139" y="1433925"/>
        <a:ext cx="6268450" cy="532758"/>
      </dsp:txXfrm>
    </dsp:sp>
    <dsp:sp modelId="{055CCED1-E27D-4C0F-B601-00C462AB14D5}">
      <dsp:nvSpPr>
        <dsp:cNvPr id="0" name=""/>
        <dsp:cNvSpPr/>
      </dsp:nvSpPr>
      <dsp:spPr>
        <a:xfrm>
          <a:off x="0" y="2859505"/>
          <a:ext cx="9037275" cy="756000"/>
        </a:xfrm>
        <a:prstGeom prst="rect">
          <a:avLst/>
        </a:prstGeom>
        <a:solidFill>
          <a:schemeClr val="lt1">
            <a:alpha val="90000"/>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393" tIns="416560" rIns="701393" bIns="113792" numCol="1" spcCol="1270" anchor="t" anchorCtr="0">
          <a:noAutofit/>
        </a:bodyPr>
        <a:lstStyle/>
        <a:p>
          <a:pPr marL="171450" lvl="1" indent="-171450" algn="r" defTabSz="711200" rtl="1">
            <a:lnSpc>
              <a:spcPct val="90000"/>
            </a:lnSpc>
            <a:spcBef>
              <a:spcPct val="0"/>
            </a:spcBef>
            <a:spcAft>
              <a:spcPct val="15000"/>
            </a:spcAft>
            <a:buChar char="•"/>
          </a:pPr>
          <a:r>
            <a:rPr lang="ar-TN" sz="1600" b="1" u="none" kern="1200" dirty="0">
              <a:latin typeface="Calibri" panose="020F0502020204030204" pitchFamily="34" charset="0"/>
              <a:cs typeface="Calibri" panose="020F0502020204030204" pitchFamily="34" charset="0"/>
            </a:rPr>
            <a:t>العمل على المساهمة في النفاذ الرقمي الشامل والحد من الفجوات الرقمية بين الفئات أو المناطق أو الدول</a:t>
          </a:r>
          <a:endParaRPr lang="fr-FR" sz="1600" u="none" kern="1200" dirty="0">
            <a:latin typeface="Calibri" panose="020F0502020204030204" pitchFamily="34" charset="0"/>
            <a:cs typeface="Calibri" panose="020F0502020204030204" pitchFamily="34" charset="0"/>
          </a:endParaRPr>
        </a:p>
      </dsp:txBody>
      <dsp:txXfrm>
        <a:off x="0" y="2859505"/>
        <a:ext cx="9037275" cy="756000"/>
      </dsp:txXfrm>
    </dsp:sp>
    <dsp:sp modelId="{49DF7FCD-92E2-4D0C-8996-C7E3867D6D82}">
      <dsp:nvSpPr>
        <dsp:cNvPr id="0" name=""/>
        <dsp:cNvSpPr/>
      </dsp:nvSpPr>
      <dsp:spPr>
        <a:xfrm>
          <a:off x="2259318" y="2564304"/>
          <a:ext cx="6326092" cy="590400"/>
        </a:xfrm>
        <a:prstGeom prst="round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111" tIns="0" rIns="239111" bIns="0" numCol="1" spcCol="1270" anchor="ctr" anchorCtr="0">
          <a:noAutofit/>
        </a:bodyPr>
        <a:lstStyle/>
        <a:p>
          <a:pPr marL="0" lvl="0" indent="0" algn="r" defTabSz="889000">
            <a:lnSpc>
              <a:spcPct val="90000"/>
            </a:lnSpc>
            <a:spcBef>
              <a:spcPct val="0"/>
            </a:spcBef>
            <a:spcAft>
              <a:spcPct val="35000"/>
            </a:spcAft>
            <a:buNone/>
          </a:pPr>
          <a:r>
            <a:rPr lang="ar-TN" sz="2000" b="1" kern="1200" dirty="0">
              <a:latin typeface="Calibri" panose="020F0502020204030204" pitchFamily="34" charset="0"/>
              <a:cs typeface="Calibri" panose="020F0502020204030204" pitchFamily="34" charset="0"/>
            </a:rPr>
            <a:t>الهدف الاستراتيجي الثالث : تعزيز الاندماج الرقمي </a:t>
          </a:r>
          <a:endParaRPr lang="fr-FR" sz="2000" b="1" kern="1200" dirty="0">
            <a:latin typeface="Calibri" panose="020F0502020204030204" pitchFamily="34" charset="0"/>
            <a:cs typeface="Calibri" panose="020F0502020204030204" pitchFamily="34" charset="0"/>
          </a:endParaRPr>
        </a:p>
      </dsp:txBody>
      <dsp:txXfrm>
        <a:off x="2288139" y="2593125"/>
        <a:ext cx="6268450" cy="532758"/>
      </dsp:txXfrm>
    </dsp:sp>
    <dsp:sp modelId="{5215E4B4-84EA-4D7F-87B6-4066C8F6160E}">
      <dsp:nvSpPr>
        <dsp:cNvPr id="0" name=""/>
        <dsp:cNvSpPr/>
      </dsp:nvSpPr>
      <dsp:spPr>
        <a:xfrm>
          <a:off x="0" y="4018705"/>
          <a:ext cx="9037275" cy="756000"/>
        </a:xfrm>
        <a:prstGeom prst="rect">
          <a:avLst/>
        </a:prstGeom>
        <a:solidFill>
          <a:schemeClr val="lt1">
            <a:alpha val="90000"/>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393" tIns="416560" rIns="701393" bIns="113792" numCol="1" spcCol="1270" anchor="t" anchorCtr="0">
          <a:noAutofit/>
        </a:bodyPr>
        <a:lstStyle/>
        <a:p>
          <a:pPr marL="171450" lvl="1" indent="-171450" algn="r" defTabSz="711200" rtl="1">
            <a:lnSpc>
              <a:spcPct val="90000"/>
            </a:lnSpc>
            <a:spcBef>
              <a:spcPct val="0"/>
            </a:spcBef>
            <a:spcAft>
              <a:spcPct val="15000"/>
            </a:spcAft>
            <a:buChar char="•"/>
          </a:pPr>
          <a:r>
            <a:rPr lang="ar-TN" sz="1600" b="1" u="none" kern="1200" dirty="0">
              <a:latin typeface="Calibri" panose="020F0502020204030204" pitchFamily="34" charset="0"/>
              <a:cs typeface="Calibri" panose="020F0502020204030204" pitchFamily="34" charset="0"/>
            </a:rPr>
            <a:t>العمل على مزيد تعزيز مناخ الثقة والأمان في المستقبل الرقمي من أجل التطور والاستدامة </a:t>
          </a:r>
          <a:endParaRPr lang="fr-FR" sz="1600" u="none" kern="1200" dirty="0">
            <a:latin typeface="Calibri" panose="020F0502020204030204" pitchFamily="34" charset="0"/>
            <a:cs typeface="Calibri" panose="020F0502020204030204" pitchFamily="34" charset="0"/>
          </a:endParaRPr>
        </a:p>
      </dsp:txBody>
      <dsp:txXfrm>
        <a:off x="0" y="4018705"/>
        <a:ext cx="9037275" cy="756000"/>
      </dsp:txXfrm>
    </dsp:sp>
    <dsp:sp modelId="{0B3112E0-D37B-473A-8CE2-1047E1371CD9}">
      <dsp:nvSpPr>
        <dsp:cNvPr id="0" name=""/>
        <dsp:cNvSpPr/>
      </dsp:nvSpPr>
      <dsp:spPr>
        <a:xfrm>
          <a:off x="2259318" y="3723505"/>
          <a:ext cx="6326092" cy="590400"/>
        </a:xfrm>
        <a:prstGeom prst="round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111" tIns="0" rIns="239111" bIns="0" numCol="1" spcCol="1270" anchor="ctr" anchorCtr="0">
          <a:noAutofit/>
        </a:bodyPr>
        <a:lstStyle/>
        <a:p>
          <a:pPr marL="0" lvl="0" indent="0" algn="r" defTabSz="889000">
            <a:lnSpc>
              <a:spcPct val="90000"/>
            </a:lnSpc>
            <a:spcBef>
              <a:spcPct val="0"/>
            </a:spcBef>
            <a:spcAft>
              <a:spcPct val="35000"/>
            </a:spcAft>
            <a:buNone/>
          </a:pPr>
          <a:r>
            <a:rPr lang="ar-TN" sz="2000" b="1" kern="1200" dirty="0">
              <a:latin typeface="Calibri" panose="020F0502020204030204" pitchFamily="34" charset="0"/>
              <a:cs typeface="Calibri" panose="020F0502020204030204" pitchFamily="34" charset="0"/>
            </a:rPr>
            <a:t>الهدف الاستراتيجي الرابع : تعزيز الثقة الرقمية </a:t>
          </a:r>
          <a:endParaRPr lang="fr-FR" sz="2000" b="1" kern="1200" dirty="0">
            <a:latin typeface="Calibri" panose="020F0502020204030204" pitchFamily="34" charset="0"/>
            <a:cs typeface="Calibri" panose="020F0502020204030204" pitchFamily="34" charset="0"/>
          </a:endParaRPr>
        </a:p>
      </dsp:txBody>
      <dsp:txXfrm>
        <a:off x="2288139" y="3752326"/>
        <a:ext cx="6268450"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286F9-D5A9-44AC-8E15-EE8E3FD3D338}">
      <dsp:nvSpPr>
        <dsp:cNvPr id="0" name=""/>
        <dsp:cNvSpPr/>
      </dsp:nvSpPr>
      <dsp:spPr>
        <a:xfrm>
          <a:off x="0" y="323054"/>
          <a:ext cx="9037275" cy="7560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393" tIns="416560" rIns="701393" bIns="113792" numCol="1" spcCol="1270" anchor="t" anchorCtr="0">
          <a:noAutofit/>
        </a:bodyPr>
        <a:lstStyle/>
        <a:p>
          <a:pPr marL="171450" lvl="1" indent="-171450" algn="r" defTabSz="711200" rtl="1">
            <a:lnSpc>
              <a:spcPct val="90000"/>
            </a:lnSpc>
            <a:spcBef>
              <a:spcPct val="0"/>
            </a:spcBef>
            <a:spcAft>
              <a:spcPct val="15000"/>
            </a:spcAft>
            <a:buChar char="•"/>
          </a:pPr>
          <a:r>
            <a:rPr lang="ar-TN" sz="1600" b="1"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تقديم الدعم المستمر للدول العربية من خلال تنمية القدرات والمساندة الفنية </a:t>
          </a:r>
          <a:endParaRPr lang="fr-FR" sz="1600" b="1"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dsp:txBody>
      <dsp:txXfrm>
        <a:off x="0" y="323054"/>
        <a:ext cx="9037275" cy="756000"/>
      </dsp:txXfrm>
    </dsp:sp>
    <dsp:sp modelId="{28A5A656-1503-4B89-8ADB-ED1E0FC50642}">
      <dsp:nvSpPr>
        <dsp:cNvPr id="0" name=""/>
        <dsp:cNvSpPr/>
      </dsp:nvSpPr>
      <dsp:spPr>
        <a:xfrm>
          <a:off x="2259318" y="27854"/>
          <a:ext cx="6326092" cy="59040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111" tIns="0" rIns="239111" bIns="0" numCol="1" spcCol="1270" anchor="ctr" anchorCtr="0">
          <a:noAutofit/>
        </a:bodyPr>
        <a:lstStyle/>
        <a:p>
          <a:pPr marL="0" lvl="0" indent="0" algn="r" defTabSz="889000">
            <a:lnSpc>
              <a:spcPct val="90000"/>
            </a:lnSpc>
            <a:spcBef>
              <a:spcPct val="0"/>
            </a:spcBef>
            <a:spcAft>
              <a:spcPct val="35000"/>
            </a:spcAft>
            <a:buNone/>
          </a:pPr>
          <a:r>
            <a:rPr lang="ar-TN" sz="2000" b="1" kern="1200" dirty="0">
              <a:latin typeface="Calibri" panose="020F0502020204030204" pitchFamily="34" charset="0"/>
              <a:cs typeface="Calibri" panose="020F0502020204030204" pitchFamily="34" charset="0"/>
            </a:rPr>
            <a:t>الممكن الاستراتيجي الأوّل : أيكتو بيت الخبرة العربي للتمكين الرقمي</a:t>
          </a:r>
          <a:endParaRPr lang="fr-FR" sz="2000" b="1" kern="1200" dirty="0">
            <a:latin typeface="Calibri" panose="020F0502020204030204" pitchFamily="34" charset="0"/>
            <a:cs typeface="Calibri" panose="020F0502020204030204" pitchFamily="34" charset="0"/>
          </a:endParaRPr>
        </a:p>
      </dsp:txBody>
      <dsp:txXfrm>
        <a:off x="2288139" y="56675"/>
        <a:ext cx="6268450" cy="532758"/>
      </dsp:txXfrm>
    </dsp:sp>
    <dsp:sp modelId="{9C568643-634C-4678-A00D-AC20076B77F9}">
      <dsp:nvSpPr>
        <dsp:cNvPr id="0" name=""/>
        <dsp:cNvSpPr/>
      </dsp:nvSpPr>
      <dsp:spPr>
        <a:xfrm>
          <a:off x="0" y="1482254"/>
          <a:ext cx="9037275" cy="756000"/>
        </a:xfrm>
        <a:prstGeom prst="rect">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393" tIns="416560" rIns="701393" bIns="113792" numCol="1" spcCol="1270" anchor="t" anchorCtr="0">
          <a:noAutofit/>
        </a:bodyPr>
        <a:lstStyle/>
        <a:p>
          <a:pPr marL="171450" lvl="1" indent="-171450" algn="r" defTabSz="711200" rtl="1">
            <a:lnSpc>
              <a:spcPct val="90000"/>
            </a:lnSpc>
            <a:spcBef>
              <a:spcPct val="0"/>
            </a:spcBef>
            <a:spcAft>
              <a:spcPct val="15000"/>
            </a:spcAft>
            <a:buChar char="•"/>
          </a:pPr>
          <a:r>
            <a:rPr lang="ar-TN" sz="1600" b="1" kern="1200" dirty="0">
              <a:latin typeface="Calibri" panose="020F0502020204030204" pitchFamily="34" charset="0"/>
              <a:cs typeface="Calibri" panose="020F0502020204030204" pitchFamily="34" charset="0"/>
            </a:rPr>
            <a:t>تعزيز التعاون و العمل العربي والبين إقليمي والدولي المشترك </a:t>
          </a:r>
          <a:endParaRPr lang="fr-FR" sz="1600" u="none" kern="1200" dirty="0">
            <a:latin typeface="Calibri" panose="020F0502020204030204" pitchFamily="34" charset="0"/>
            <a:cs typeface="Calibri" panose="020F0502020204030204" pitchFamily="34" charset="0"/>
          </a:endParaRPr>
        </a:p>
      </dsp:txBody>
      <dsp:txXfrm>
        <a:off x="0" y="1482254"/>
        <a:ext cx="9037275" cy="756000"/>
      </dsp:txXfrm>
    </dsp:sp>
    <dsp:sp modelId="{626D0F33-BF40-4BFE-A88F-1BD03DEAAE58}">
      <dsp:nvSpPr>
        <dsp:cNvPr id="0" name=""/>
        <dsp:cNvSpPr/>
      </dsp:nvSpPr>
      <dsp:spPr>
        <a:xfrm>
          <a:off x="2259318" y="1187054"/>
          <a:ext cx="6326092" cy="590400"/>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111" tIns="0" rIns="239111" bIns="0" numCol="1" spcCol="1270" anchor="ctr" anchorCtr="0">
          <a:noAutofit/>
        </a:bodyPr>
        <a:lstStyle/>
        <a:p>
          <a:pPr marL="0" lvl="0" indent="0" algn="r" defTabSz="889000">
            <a:lnSpc>
              <a:spcPct val="90000"/>
            </a:lnSpc>
            <a:spcBef>
              <a:spcPct val="0"/>
            </a:spcBef>
            <a:spcAft>
              <a:spcPct val="35000"/>
            </a:spcAft>
            <a:buNone/>
          </a:pPr>
          <a:r>
            <a:rPr lang="ar-TN" sz="2000" b="1" kern="1200" dirty="0">
              <a:latin typeface="Calibri" panose="020F0502020204030204" pitchFamily="34" charset="0"/>
              <a:cs typeface="Calibri" panose="020F0502020204030204" pitchFamily="34" charset="0"/>
            </a:rPr>
            <a:t>الممكّن الاستراتيجي الثاني : تعزيز الشراكة و التعاون</a:t>
          </a:r>
          <a:endParaRPr lang="fr-FR" sz="2000" kern="1200" dirty="0">
            <a:latin typeface="Calibri" panose="020F0502020204030204" pitchFamily="34" charset="0"/>
            <a:cs typeface="Calibri" panose="020F0502020204030204" pitchFamily="34" charset="0"/>
          </a:endParaRPr>
        </a:p>
      </dsp:txBody>
      <dsp:txXfrm>
        <a:off x="2288139" y="1215875"/>
        <a:ext cx="6268450"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E8DA6-A18A-4646-9816-FBEEB386A712}">
      <dsp:nvSpPr>
        <dsp:cNvPr id="0" name=""/>
        <dsp:cNvSpPr/>
      </dsp:nvSpPr>
      <dsp:spPr>
        <a:xfrm>
          <a:off x="5958272" y="1580713"/>
          <a:ext cx="405437" cy="91440"/>
        </a:xfrm>
        <a:custGeom>
          <a:avLst/>
          <a:gdLst/>
          <a:ahLst/>
          <a:cxnLst/>
          <a:rect l="0" t="0" r="0" b="0"/>
          <a:pathLst>
            <a:path>
              <a:moveTo>
                <a:pt x="405437" y="45720"/>
              </a:moveTo>
              <a:lnTo>
                <a:pt x="0" y="4572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fr-FR" sz="1100" kern="1200">
            <a:latin typeface="Calibri" panose="020F0502020204030204" pitchFamily="34" charset="0"/>
            <a:cs typeface="Calibri" panose="020F0502020204030204" pitchFamily="34" charset="0"/>
          </a:endParaRPr>
        </a:p>
      </dsp:txBody>
      <dsp:txXfrm>
        <a:off x="6150854" y="1616297"/>
        <a:ext cx="20271" cy="20271"/>
      </dsp:txXfrm>
    </dsp:sp>
    <dsp:sp modelId="{3E560C9C-D7C7-4B8B-B65B-F4F20F904C63}">
      <dsp:nvSpPr>
        <dsp:cNvPr id="0" name=""/>
        <dsp:cNvSpPr/>
      </dsp:nvSpPr>
      <dsp:spPr>
        <a:xfrm rot="5400000">
          <a:off x="5046298" y="1317410"/>
          <a:ext cx="3252866" cy="618044"/>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TN" sz="1800" b="1" kern="1200" dirty="0">
              <a:latin typeface="Calibri" panose="020F0502020204030204" pitchFamily="34" charset="0"/>
              <a:cs typeface="Calibri" panose="020F0502020204030204" pitchFamily="34" charset="0"/>
            </a:rPr>
            <a:t>الهدف الاستراتيجي الثالث : تعزيز الاندماج الرقمي </a:t>
          </a:r>
          <a:endParaRPr lang="fr-FR" sz="1800" b="1" kern="1200" dirty="0">
            <a:latin typeface="Calibri" panose="020F0502020204030204" pitchFamily="34" charset="0"/>
            <a:cs typeface="Calibri" panose="020F0502020204030204" pitchFamily="34" charset="0"/>
          </a:endParaRPr>
        </a:p>
      </dsp:txBody>
      <dsp:txXfrm>
        <a:off x="5046298" y="1317410"/>
        <a:ext cx="3252866" cy="618044"/>
      </dsp:txXfrm>
    </dsp:sp>
    <dsp:sp modelId="{474A8E8A-2393-4A64-8168-4963CC7B0A5F}">
      <dsp:nvSpPr>
        <dsp:cNvPr id="0" name=""/>
        <dsp:cNvSpPr/>
      </dsp:nvSpPr>
      <dsp:spPr>
        <a:xfrm>
          <a:off x="3931086" y="1317410"/>
          <a:ext cx="2027186" cy="618044"/>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TN" sz="1600" kern="1200" dirty="0">
              <a:latin typeface="Calibri" panose="020F0502020204030204" pitchFamily="34" charset="0"/>
              <a:cs typeface="Calibri" panose="020F0502020204030204" pitchFamily="34" charset="0"/>
            </a:rPr>
            <a:t>المجلس العربي للإصدار السادس لبروتوكول الانترنت </a:t>
          </a:r>
          <a:endParaRPr lang="fr-FR" sz="1600" kern="1200" dirty="0">
            <a:latin typeface="Calibri" panose="020F0502020204030204" pitchFamily="34" charset="0"/>
            <a:cs typeface="Calibri" panose="020F0502020204030204" pitchFamily="34" charset="0"/>
          </a:endParaRPr>
        </a:p>
      </dsp:txBody>
      <dsp:txXfrm>
        <a:off x="3931086" y="1317410"/>
        <a:ext cx="2027186" cy="6180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A7D7F-2263-45ED-8EF7-543766F165E9}">
      <dsp:nvSpPr>
        <dsp:cNvPr id="0" name=""/>
        <dsp:cNvSpPr/>
      </dsp:nvSpPr>
      <dsp:spPr>
        <a:xfrm>
          <a:off x="5958470" y="1627074"/>
          <a:ext cx="405597" cy="1159290"/>
        </a:xfrm>
        <a:custGeom>
          <a:avLst/>
          <a:gdLst/>
          <a:ahLst/>
          <a:cxnLst/>
          <a:rect l="0" t="0" r="0" b="0"/>
          <a:pathLst>
            <a:path>
              <a:moveTo>
                <a:pt x="405597" y="0"/>
              </a:moveTo>
              <a:lnTo>
                <a:pt x="202798" y="0"/>
              </a:lnTo>
              <a:lnTo>
                <a:pt x="202798" y="1159290"/>
              </a:lnTo>
              <a:lnTo>
                <a:pt x="0" y="115929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fr-FR" sz="1100" kern="1200">
            <a:latin typeface="Calibri" panose="020F0502020204030204" pitchFamily="34" charset="0"/>
            <a:cs typeface="Calibri" panose="020F0502020204030204" pitchFamily="34" charset="0"/>
          </a:endParaRPr>
        </a:p>
      </dsp:txBody>
      <dsp:txXfrm>
        <a:off x="6130563" y="2176014"/>
        <a:ext cx="61409" cy="61409"/>
      </dsp:txXfrm>
    </dsp:sp>
    <dsp:sp modelId="{78A240B8-CA9C-4E7C-9277-574F1903C4A5}">
      <dsp:nvSpPr>
        <dsp:cNvPr id="0" name=""/>
        <dsp:cNvSpPr/>
      </dsp:nvSpPr>
      <dsp:spPr>
        <a:xfrm>
          <a:off x="5958470" y="1627074"/>
          <a:ext cx="405597" cy="386430"/>
        </a:xfrm>
        <a:custGeom>
          <a:avLst/>
          <a:gdLst/>
          <a:ahLst/>
          <a:cxnLst/>
          <a:rect l="0" t="0" r="0" b="0"/>
          <a:pathLst>
            <a:path>
              <a:moveTo>
                <a:pt x="405597" y="0"/>
              </a:moveTo>
              <a:lnTo>
                <a:pt x="202798" y="0"/>
              </a:lnTo>
              <a:lnTo>
                <a:pt x="202798" y="386430"/>
              </a:lnTo>
              <a:lnTo>
                <a:pt x="0" y="38643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fr-FR" sz="1100" kern="1200">
            <a:latin typeface="Calibri" panose="020F0502020204030204" pitchFamily="34" charset="0"/>
            <a:cs typeface="Calibri" panose="020F0502020204030204" pitchFamily="34" charset="0"/>
          </a:endParaRPr>
        </a:p>
      </dsp:txBody>
      <dsp:txXfrm>
        <a:off x="6147263" y="1806284"/>
        <a:ext cx="28010" cy="28010"/>
      </dsp:txXfrm>
    </dsp:sp>
    <dsp:sp modelId="{93CE97F9-03AE-489A-B920-F5711724F95E}">
      <dsp:nvSpPr>
        <dsp:cNvPr id="0" name=""/>
        <dsp:cNvSpPr/>
      </dsp:nvSpPr>
      <dsp:spPr>
        <a:xfrm>
          <a:off x="5958470" y="1240644"/>
          <a:ext cx="405597" cy="386430"/>
        </a:xfrm>
        <a:custGeom>
          <a:avLst/>
          <a:gdLst/>
          <a:ahLst/>
          <a:cxnLst/>
          <a:rect l="0" t="0" r="0" b="0"/>
          <a:pathLst>
            <a:path>
              <a:moveTo>
                <a:pt x="405597" y="386430"/>
              </a:moveTo>
              <a:lnTo>
                <a:pt x="202798" y="386430"/>
              </a:lnTo>
              <a:lnTo>
                <a:pt x="202798" y="0"/>
              </a:lnTo>
              <a:lnTo>
                <a:pt x="0" y="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147263" y="1419854"/>
        <a:ext cx="28010" cy="28010"/>
      </dsp:txXfrm>
    </dsp:sp>
    <dsp:sp modelId="{316786EB-F8B0-45A3-A9DA-A45467ADF03A}">
      <dsp:nvSpPr>
        <dsp:cNvPr id="0" name=""/>
        <dsp:cNvSpPr/>
      </dsp:nvSpPr>
      <dsp:spPr>
        <a:xfrm>
          <a:off x="5958470" y="467783"/>
          <a:ext cx="405597" cy="1159290"/>
        </a:xfrm>
        <a:custGeom>
          <a:avLst/>
          <a:gdLst/>
          <a:ahLst/>
          <a:cxnLst/>
          <a:rect l="0" t="0" r="0" b="0"/>
          <a:pathLst>
            <a:path>
              <a:moveTo>
                <a:pt x="405597" y="1159290"/>
              </a:moveTo>
              <a:lnTo>
                <a:pt x="202798" y="1159290"/>
              </a:lnTo>
              <a:lnTo>
                <a:pt x="202798" y="0"/>
              </a:lnTo>
              <a:lnTo>
                <a:pt x="0" y="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fr-FR" sz="1100" kern="1200">
            <a:latin typeface="Calibri" panose="020F0502020204030204" pitchFamily="34" charset="0"/>
            <a:cs typeface="Calibri" panose="020F0502020204030204" pitchFamily="34" charset="0"/>
          </a:endParaRPr>
        </a:p>
      </dsp:txBody>
      <dsp:txXfrm>
        <a:off x="6130563" y="1016724"/>
        <a:ext cx="61409" cy="61409"/>
      </dsp:txXfrm>
    </dsp:sp>
    <dsp:sp modelId="{F8582FD8-BEBF-4C2F-810F-7DB43BD0FBAF}">
      <dsp:nvSpPr>
        <dsp:cNvPr id="0" name=""/>
        <dsp:cNvSpPr/>
      </dsp:nvSpPr>
      <dsp:spPr>
        <a:xfrm rot="5400000">
          <a:off x="5046136" y="1317930"/>
          <a:ext cx="3254149" cy="618288"/>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TN" sz="1800" b="1" kern="1200" dirty="0">
              <a:solidFill>
                <a:prstClr val="white"/>
              </a:solidFill>
              <a:latin typeface="Calibri" panose="020F0502020204030204" pitchFamily="34" charset="0"/>
              <a:ea typeface="+mn-ea"/>
              <a:cs typeface="Calibri" panose="020F0502020204030204" pitchFamily="34" charset="0"/>
            </a:rPr>
            <a:t>الهدف الاستراتيجي الرابع : تعزيز الثقة الرقميّة</a:t>
          </a:r>
          <a:endParaRPr lang="fr-FR" sz="1800" b="1" kern="1200" dirty="0">
            <a:solidFill>
              <a:prstClr val="white"/>
            </a:solidFill>
            <a:latin typeface="Calibri" panose="020F0502020204030204" pitchFamily="34" charset="0"/>
            <a:ea typeface="+mn-ea"/>
            <a:cs typeface="Calibri" panose="020F0502020204030204" pitchFamily="34" charset="0"/>
          </a:endParaRPr>
        </a:p>
      </dsp:txBody>
      <dsp:txXfrm>
        <a:off x="5046136" y="1317930"/>
        <a:ext cx="3254149" cy="618288"/>
      </dsp:txXfrm>
    </dsp:sp>
    <dsp:sp modelId="{7F70F062-5E3A-4B45-B2F4-BE33D74012C0}">
      <dsp:nvSpPr>
        <dsp:cNvPr id="0" name=""/>
        <dsp:cNvSpPr/>
      </dsp:nvSpPr>
      <dsp:spPr>
        <a:xfrm>
          <a:off x="3930484" y="158639"/>
          <a:ext cx="2027985" cy="61828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ar-TN" sz="1100" b="1" kern="1200" dirty="0">
              <a:latin typeface="Calibri" panose="020F0502020204030204" pitchFamily="34" charset="0"/>
              <a:cs typeface="Calibri" panose="020F0502020204030204" pitchFamily="34" charset="0"/>
            </a:rPr>
            <a:t>ورشة عمل : بناء الثقة في الخدمات الحكومية الرقمية</a:t>
          </a:r>
          <a:endParaRPr lang="fr-FR" sz="1100" b="1" kern="1200" dirty="0">
            <a:latin typeface="Calibri" panose="020F0502020204030204" pitchFamily="34" charset="0"/>
            <a:cs typeface="Calibri" panose="020F0502020204030204" pitchFamily="34" charset="0"/>
          </a:endParaRPr>
        </a:p>
      </dsp:txBody>
      <dsp:txXfrm>
        <a:off x="3930484" y="158639"/>
        <a:ext cx="2027985" cy="618288"/>
      </dsp:txXfrm>
    </dsp:sp>
    <dsp:sp modelId="{A0EFA3AC-FD02-40B5-8C0E-022151063D84}">
      <dsp:nvSpPr>
        <dsp:cNvPr id="0" name=""/>
        <dsp:cNvSpPr/>
      </dsp:nvSpPr>
      <dsp:spPr>
        <a:xfrm>
          <a:off x="3930484" y="931500"/>
          <a:ext cx="2027985" cy="61828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ar-TN" sz="1100" b="1" kern="1200" dirty="0">
              <a:solidFill>
                <a:prstClr val="white"/>
              </a:solidFill>
              <a:latin typeface="Calibri" panose="020F0502020204030204" pitchFamily="34" charset="0"/>
              <a:ea typeface="+mn-ea"/>
              <a:cs typeface="Calibri" panose="020F0502020204030204" pitchFamily="34" charset="0"/>
            </a:rPr>
            <a:t>مؤتمر الشرق الأوسط وإفريقيا للأمن السيبراني</a:t>
          </a:r>
          <a:endParaRPr lang="fr-FR" sz="1500" kern="1200" dirty="0"/>
        </a:p>
      </dsp:txBody>
      <dsp:txXfrm>
        <a:off x="3930484" y="931500"/>
        <a:ext cx="2027985" cy="618288"/>
      </dsp:txXfrm>
    </dsp:sp>
    <dsp:sp modelId="{E464C01D-250A-465C-A8D5-F80A6D3DF98B}">
      <dsp:nvSpPr>
        <dsp:cNvPr id="0" name=""/>
        <dsp:cNvSpPr/>
      </dsp:nvSpPr>
      <dsp:spPr>
        <a:xfrm>
          <a:off x="3930484" y="1704360"/>
          <a:ext cx="2027985" cy="61828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ar-TN" sz="1100" b="1" kern="1200" dirty="0">
              <a:latin typeface="Calibri" panose="020F0502020204030204" pitchFamily="34" charset="0"/>
              <a:cs typeface="Calibri" panose="020F0502020204030204" pitchFamily="34" charset="0"/>
            </a:rPr>
            <a:t>الأيام الإقليمية للثقة الرقمية </a:t>
          </a:r>
          <a:endParaRPr lang="fr-FR" sz="1100" b="1" kern="1200" dirty="0">
            <a:latin typeface="Calibri" panose="020F0502020204030204" pitchFamily="34" charset="0"/>
            <a:cs typeface="Calibri" panose="020F0502020204030204" pitchFamily="34" charset="0"/>
          </a:endParaRPr>
        </a:p>
      </dsp:txBody>
      <dsp:txXfrm>
        <a:off x="3930484" y="1704360"/>
        <a:ext cx="2027985" cy="618288"/>
      </dsp:txXfrm>
    </dsp:sp>
    <dsp:sp modelId="{AB093105-B915-4714-B3CA-B30A9A8341BE}">
      <dsp:nvSpPr>
        <dsp:cNvPr id="0" name=""/>
        <dsp:cNvSpPr/>
      </dsp:nvSpPr>
      <dsp:spPr>
        <a:xfrm>
          <a:off x="3930484" y="2477220"/>
          <a:ext cx="2027985" cy="61828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ar-TN" sz="1100" b="1" kern="1200" dirty="0">
              <a:latin typeface="Calibri" panose="020F0502020204030204" pitchFamily="34" charset="0"/>
              <a:cs typeface="Calibri" panose="020F0502020204030204" pitchFamily="34" charset="0"/>
            </a:rPr>
            <a:t>اجتماع فريق العمل العربي المعني بشؤون الانترنت</a:t>
          </a:r>
          <a:endParaRPr lang="fr-FR" sz="1100" b="1" kern="1200" dirty="0">
            <a:latin typeface="Calibri" panose="020F0502020204030204" pitchFamily="34" charset="0"/>
            <a:cs typeface="Calibri" panose="020F0502020204030204" pitchFamily="34" charset="0"/>
          </a:endParaRPr>
        </a:p>
      </dsp:txBody>
      <dsp:txXfrm>
        <a:off x="3930484" y="2477220"/>
        <a:ext cx="2027985" cy="6182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23386-250E-4FC8-B50A-94C5C939A223}">
      <dsp:nvSpPr>
        <dsp:cNvPr id="0" name=""/>
        <dsp:cNvSpPr/>
      </dsp:nvSpPr>
      <dsp:spPr>
        <a:xfrm>
          <a:off x="5531771" y="1626433"/>
          <a:ext cx="581617" cy="1071330"/>
        </a:xfrm>
        <a:custGeom>
          <a:avLst/>
          <a:gdLst/>
          <a:ahLst/>
          <a:cxnLst/>
          <a:rect l="0" t="0" r="0" b="0"/>
          <a:pathLst>
            <a:path>
              <a:moveTo>
                <a:pt x="581617" y="0"/>
              </a:moveTo>
              <a:lnTo>
                <a:pt x="290808" y="0"/>
              </a:lnTo>
              <a:lnTo>
                <a:pt x="290808" y="1071330"/>
              </a:lnTo>
              <a:lnTo>
                <a:pt x="0" y="107133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792105" y="2131622"/>
        <a:ext cx="60951" cy="60951"/>
      </dsp:txXfrm>
    </dsp:sp>
    <dsp:sp modelId="{054D7DD2-EE51-4647-AE0E-B4F5212ABCA2}">
      <dsp:nvSpPr>
        <dsp:cNvPr id="0" name=""/>
        <dsp:cNvSpPr/>
      </dsp:nvSpPr>
      <dsp:spPr>
        <a:xfrm>
          <a:off x="5531771" y="1580713"/>
          <a:ext cx="581617" cy="91440"/>
        </a:xfrm>
        <a:custGeom>
          <a:avLst/>
          <a:gdLst/>
          <a:ahLst/>
          <a:cxnLst/>
          <a:rect l="0" t="0" r="0" b="0"/>
          <a:pathLst>
            <a:path>
              <a:moveTo>
                <a:pt x="581617" y="45720"/>
              </a:moveTo>
              <a:lnTo>
                <a:pt x="290808" y="45720"/>
              </a:lnTo>
              <a:lnTo>
                <a:pt x="290808" y="134785"/>
              </a:lnTo>
              <a:lnTo>
                <a:pt x="0" y="134785"/>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807870" y="1611723"/>
        <a:ext cx="29419" cy="29419"/>
      </dsp:txXfrm>
    </dsp:sp>
    <dsp:sp modelId="{BE1E8DA6-A18A-4646-9816-FBEEB386A712}">
      <dsp:nvSpPr>
        <dsp:cNvPr id="0" name=""/>
        <dsp:cNvSpPr/>
      </dsp:nvSpPr>
      <dsp:spPr>
        <a:xfrm>
          <a:off x="5567744" y="634452"/>
          <a:ext cx="545644" cy="991980"/>
        </a:xfrm>
        <a:custGeom>
          <a:avLst/>
          <a:gdLst/>
          <a:ahLst/>
          <a:cxnLst/>
          <a:rect l="0" t="0" r="0" b="0"/>
          <a:pathLst>
            <a:path>
              <a:moveTo>
                <a:pt x="545644" y="991980"/>
              </a:moveTo>
              <a:lnTo>
                <a:pt x="272822" y="991980"/>
              </a:lnTo>
              <a:lnTo>
                <a:pt x="272822" y="0"/>
              </a:lnTo>
              <a:lnTo>
                <a:pt x="0" y="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fr-FR" sz="1100" kern="1200">
            <a:latin typeface="Calibri" panose="020F0502020204030204" pitchFamily="34" charset="0"/>
            <a:cs typeface="Calibri" panose="020F0502020204030204" pitchFamily="34" charset="0"/>
          </a:endParaRPr>
        </a:p>
      </dsp:txBody>
      <dsp:txXfrm>
        <a:off x="5812263" y="1102139"/>
        <a:ext cx="56607" cy="56607"/>
      </dsp:txXfrm>
    </dsp:sp>
    <dsp:sp modelId="{3E560C9C-D7C7-4B8B-B65B-F4F20F904C63}">
      <dsp:nvSpPr>
        <dsp:cNvPr id="0" name=""/>
        <dsp:cNvSpPr/>
      </dsp:nvSpPr>
      <dsp:spPr>
        <a:xfrm rot="5400000">
          <a:off x="5047099" y="1069465"/>
          <a:ext cx="3246515" cy="111393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TN" sz="1800" b="1" kern="1200" dirty="0">
              <a:latin typeface="Calibri" panose="020F0502020204030204" pitchFamily="34" charset="0"/>
              <a:cs typeface="Calibri" panose="020F0502020204030204" pitchFamily="34" charset="0"/>
            </a:rPr>
            <a:t>الممكن الاستراتيجي الأوّل :</a:t>
          </a:r>
          <a:endParaRPr lang="fr-FR" sz="1800" b="1"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ar-TN" sz="1800" b="1" kern="1200" dirty="0">
              <a:latin typeface="Calibri" panose="020F0502020204030204" pitchFamily="34" charset="0"/>
              <a:cs typeface="Calibri" panose="020F0502020204030204" pitchFamily="34" charset="0"/>
            </a:rPr>
            <a:t> أيكتو بيت الخبرة العربي للتمكين الرقمي</a:t>
          </a:r>
          <a:endParaRPr lang="fr-FR" sz="1800" b="1"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endParaRPr lang="fr-FR" sz="1800" b="1" kern="1200" dirty="0">
            <a:latin typeface="Calibri" panose="020F0502020204030204" pitchFamily="34" charset="0"/>
            <a:cs typeface="Calibri" panose="020F0502020204030204" pitchFamily="34" charset="0"/>
          </a:endParaRPr>
        </a:p>
      </dsp:txBody>
      <dsp:txXfrm>
        <a:off x="5047099" y="1069465"/>
        <a:ext cx="3246515" cy="1113935"/>
      </dsp:txXfrm>
    </dsp:sp>
    <dsp:sp modelId="{474A8E8A-2393-4A64-8168-4963CC7B0A5F}">
      <dsp:nvSpPr>
        <dsp:cNvPr id="0" name=""/>
        <dsp:cNvSpPr/>
      </dsp:nvSpPr>
      <dsp:spPr>
        <a:xfrm>
          <a:off x="3544516" y="326033"/>
          <a:ext cx="2023228" cy="61683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TN" sz="2400" kern="1200" dirty="0">
              <a:latin typeface="Calibri" panose="020F0502020204030204" pitchFamily="34" charset="0"/>
              <a:cs typeface="Calibri" panose="020F0502020204030204" pitchFamily="34" charset="0"/>
            </a:rPr>
            <a:t>مساندة فنية لفائدة الاردن</a:t>
          </a:r>
          <a:endParaRPr lang="fr-FR" sz="2400" kern="1200" dirty="0">
            <a:latin typeface="Calibri" panose="020F0502020204030204" pitchFamily="34" charset="0"/>
            <a:cs typeface="Calibri" panose="020F0502020204030204" pitchFamily="34" charset="0"/>
          </a:endParaRPr>
        </a:p>
      </dsp:txBody>
      <dsp:txXfrm>
        <a:off x="3544516" y="326033"/>
        <a:ext cx="2023228" cy="616838"/>
      </dsp:txXfrm>
    </dsp:sp>
    <dsp:sp modelId="{FFB65614-E7A8-4183-9654-F4C686E17249}">
      <dsp:nvSpPr>
        <dsp:cNvPr id="0" name=""/>
        <dsp:cNvSpPr/>
      </dsp:nvSpPr>
      <dsp:spPr>
        <a:xfrm>
          <a:off x="3508543" y="1407079"/>
          <a:ext cx="2023228" cy="61683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ar-TN" sz="2100" kern="1200" dirty="0">
              <a:latin typeface="Calibri" panose="020F0502020204030204" pitchFamily="34" charset="0"/>
              <a:cs typeface="Calibri" panose="020F0502020204030204" pitchFamily="34" charset="0"/>
            </a:rPr>
            <a:t>مساندة فنية لفائدة </a:t>
          </a:r>
          <a:r>
            <a:rPr lang="ar-SA" sz="2100" kern="1200" dirty="0">
              <a:latin typeface="Calibri" panose="020F0502020204030204" pitchFamily="34" charset="0"/>
              <a:cs typeface="Calibri" panose="020F0502020204030204" pitchFamily="34" charset="0"/>
            </a:rPr>
            <a:t>العراق</a:t>
          </a:r>
          <a:endParaRPr lang="fr-FR" sz="2100" kern="1200" dirty="0">
            <a:latin typeface="Calibri" panose="020F0502020204030204" pitchFamily="34" charset="0"/>
            <a:cs typeface="Calibri" panose="020F0502020204030204" pitchFamily="34" charset="0"/>
          </a:endParaRPr>
        </a:p>
      </dsp:txBody>
      <dsp:txXfrm>
        <a:off x="3508543" y="1407079"/>
        <a:ext cx="2023228" cy="616838"/>
      </dsp:txXfrm>
    </dsp:sp>
    <dsp:sp modelId="{D4F177D7-C0C9-4EF8-AF08-41A2DB94F959}">
      <dsp:nvSpPr>
        <dsp:cNvPr id="0" name=""/>
        <dsp:cNvSpPr/>
      </dsp:nvSpPr>
      <dsp:spPr>
        <a:xfrm>
          <a:off x="3508543" y="2389344"/>
          <a:ext cx="2023228" cy="61683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ar-TN" sz="2100" kern="1200" dirty="0">
              <a:latin typeface="Calibri" panose="020F0502020204030204" pitchFamily="34" charset="0"/>
              <a:cs typeface="Calibri" panose="020F0502020204030204" pitchFamily="34" charset="0"/>
            </a:rPr>
            <a:t>مساندة فنية لفائدة </a:t>
          </a:r>
          <a:r>
            <a:rPr lang="ar-SA" sz="2100" kern="1200" dirty="0">
              <a:latin typeface="Calibri" panose="020F0502020204030204" pitchFamily="34" charset="0"/>
              <a:cs typeface="Calibri" panose="020F0502020204030204" pitchFamily="34" charset="0"/>
            </a:rPr>
            <a:t>موريتانيا</a:t>
          </a:r>
          <a:endParaRPr lang="fr-FR" sz="2100" kern="1200" dirty="0">
            <a:latin typeface="Calibri" panose="020F0502020204030204" pitchFamily="34" charset="0"/>
            <a:cs typeface="Calibri" panose="020F0502020204030204" pitchFamily="34" charset="0"/>
          </a:endParaRPr>
        </a:p>
      </dsp:txBody>
      <dsp:txXfrm>
        <a:off x="3508543" y="2389344"/>
        <a:ext cx="2023228" cy="6168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03DA1-A186-41CF-A6C2-C70DFC0952BC}">
      <dsp:nvSpPr>
        <dsp:cNvPr id="0" name=""/>
        <dsp:cNvSpPr/>
      </dsp:nvSpPr>
      <dsp:spPr>
        <a:xfrm>
          <a:off x="3717977" y="590333"/>
          <a:ext cx="3476885" cy="229961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TN" sz="2400" b="1" kern="1200" dirty="0">
              <a:solidFill>
                <a:prstClr val="white"/>
              </a:solidFill>
              <a:latin typeface="Calibri" panose="020F0502020204030204" pitchFamily="34" charset="0"/>
              <a:ea typeface="+mn-ea"/>
              <a:cs typeface="Calibri" panose="020F0502020204030204" pitchFamily="34" charset="0"/>
            </a:rPr>
            <a:t>الممكن الاستراتيجي الثاني :</a:t>
          </a:r>
          <a:br>
            <a:rPr lang="ar-TN" sz="2400" b="1" kern="1200" dirty="0">
              <a:solidFill>
                <a:prstClr val="white"/>
              </a:solidFill>
              <a:latin typeface="Calibri" panose="020F0502020204030204" pitchFamily="34" charset="0"/>
              <a:ea typeface="+mn-ea"/>
              <a:cs typeface="Calibri" panose="020F0502020204030204" pitchFamily="34" charset="0"/>
            </a:rPr>
          </a:br>
          <a:r>
            <a:rPr lang="ar-TN" sz="3600" b="1" kern="1200" dirty="0">
              <a:solidFill>
                <a:prstClr val="white"/>
              </a:solidFill>
              <a:latin typeface="Calibri" panose="020F0502020204030204" pitchFamily="34" charset="0"/>
              <a:ea typeface="+mn-ea"/>
              <a:cs typeface="Calibri" panose="020F0502020204030204" pitchFamily="34" charset="0"/>
            </a:rPr>
            <a:t> </a:t>
          </a:r>
          <a:r>
            <a:rPr lang="ar-TN" sz="3200" b="1" kern="1200" dirty="0">
              <a:solidFill>
                <a:prstClr val="white"/>
              </a:solidFill>
              <a:latin typeface="Calibri" panose="020F0502020204030204" pitchFamily="34" charset="0"/>
              <a:ea typeface="+mn-ea"/>
              <a:cs typeface="Calibri" panose="020F0502020204030204" pitchFamily="34" charset="0"/>
            </a:rPr>
            <a:t>تعزيز الشراكة والتعاون </a:t>
          </a:r>
          <a:endParaRPr lang="fr-FR" sz="3200" b="1" kern="1200" dirty="0">
            <a:solidFill>
              <a:prstClr val="white"/>
            </a:solidFill>
            <a:latin typeface="Calibri" panose="020F0502020204030204" pitchFamily="34" charset="0"/>
            <a:ea typeface="+mn-ea"/>
            <a:cs typeface="Calibri" panose="020F0502020204030204" pitchFamily="34" charset="0"/>
          </a:endParaRPr>
        </a:p>
      </dsp:txBody>
      <dsp:txXfrm>
        <a:off x="3717977" y="590333"/>
        <a:ext cx="3476885" cy="22996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03DA1-A186-41CF-A6C2-C70DFC0952BC}">
      <dsp:nvSpPr>
        <dsp:cNvPr id="0" name=""/>
        <dsp:cNvSpPr/>
      </dsp:nvSpPr>
      <dsp:spPr>
        <a:xfrm>
          <a:off x="3716278" y="589209"/>
          <a:ext cx="3480284" cy="2301864"/>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prstClr val="white"/>
              </a:solidFill>
              <a:latin typeface="Calibri" panose="020F0502020204030204" pitchFamily="34" charset="0"/>
              <a:ea typeface="+mn-ea"/>
              <a:cs typeface="Calibri" panose="020F0502020204030204" pitchFamily="34" charset="0"/>
            </a:rPr>
            <a:t>القطاع البريدي</a:t>
          </a:r>
          <a:endParaRPr lang="fr-FR" sz="3200" b="1" kern="1200" dirty="0">
            <a:solidFill>
              <a:prstClr val="white"/>
            </a:solidFill>
            <a:latin typeface="Calibri" panose="020F0502020204030204" pitchFamily="34" charset="0"/>
            <a:ea typeface="+mn-ea"/>
            <a:cs typeface="Calibri" panose="020F0502020204030204" pitchFamily="34" charset="0"/>
          </a:endParaRPr>
        </a:p>
      </dsp:txBody>
      <dsp:txXfrm>
        <a:off x="3716278" y="589209"/>
        <a:ext cx="3480284" cy="23018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03DA1-A186-41CF-A6C2-C70DFC0952BC}">
      <dsp:nvSpPr>
        <dsp:cNvPr id="0" name=""/>
        <dsp:cNvSpPr/>
      </dsp:nvSpPr>
      <dsp:spPr>
        <a:xfrm>
          <a:off x="3716278" y="589209"/>
          <a:ext cx="3480284" cy="2301864"/>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prstClr val="white"/>
              </a:solidFill>
              <a:latin typeface="Calibri" panose="020F0502020204030204" pitchFamily="34" charset="0"/>
              <a:ea typeface="+mn-ea"/>
              <a:cs typeface="Calibri" panose="020F0502020204030204" pitchFamily="34" charset="0"/>
            </a:rPr>
            <a:t>العاصمة الرقمية العربية</a:t>
          </a:r>
          <a:endParaRPr lang="fr-FR" sz="3200" b="1" kern="1200" dirty="0">
            <a:solidFill>
              <a:prstClr val="white"/>
            </a:solidFill>
            <a:latin typeface="Calibri" panose="020F0502020204030204" pitchFamily="34" charset="0"/>
            <a:ea typeface="+mn-ea"/>
            <a:cs typeface="Calibri" panose="020F0502020204030204" pitchFamily="34" charset="0"/>
          </a:endParaRPr>
        </a:p>
      </dsp:txBody>
      <dsp:txXfrm>
        <a:off x="3716278" y="589209"/>
        <a:ext cx="3480284" cy="23018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28711-ED4C-4797-94DE-C10AFD1BC7C8}" type="datetimeFigureOut">
              <a:rPr lang="fr-FR" smtClean="0"/>
              <a:t>10/07/2024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853B01-CEF3-4E06-9C1F-DF7044363EC3}" type="slidenum">
              <a:rPr lang="fr-FR" smtClean="0"/>
              <a:t>‹#›</a:t>
            </a:fld>
            <a:endParaRPr lang="fr-FR"/>
          </a:p>
        </p:txBody>
      </p:sp>
    </p:spTree>
    <p:extLst>
      <p:ext uri="{BB962C8B-B14F-4D97-AF65-F5344CB8AC3E}">
        <p14:creationId xmlns:p14="http://schemas.microsoft.com/office/powerpoint/2010/main" val="4227672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C89BD85-B328-4AE8-8061-3CE41BAB14E0}" type="datetimeFigureOut">
              <a:rPr lang="fr-FR" smtClean="0"/>
              <a:t>10/07/2024</a:t>
            </a:fld>
            <a:endParaRPr lang="fr-F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fr-F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0F89A4C2-91F7-424D-80F2-BD9E28EF6DA1}" type="slidenum">
              <a:rPr lang="fr-FR" smtClean="0"/>
              <a:t>‹#›</a:t>
            </a:fld>
            <a:endParaRPr lang="fr-FR"/>
          </a:p>
        </p:txBody>
      </p:sp>
    </p:spTree>
    <p:extLst>
      <p:ext uri="{BB962C8B-B14F-4D97-AF65-F5344CB8AC3E}">
        <p14:creationId xmlns:p14="http://schemas.microsoft.com/office/powerpoint/2010/main" val="345795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C89BD85-B328-4AE8-8061-3CE41BAB14E0}" type="datetimeFigureOut">
              <a:rPr lang="fr-FR" smtClean="0"/>
              <a:t>10/07/2024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89A4C2-91F7-424D-80F2-BD9E28EF6DA1}" type="slidenum">
              <a:rPr lang="fr-FR" smtClean="0"/>
              <a:t>‹#›</a:t>
            </a:fld>
            <a:endParaRPr lang="fr-FR"/>
          </a:p>
        </p:txBody>
      </p:sp>
    </p:spTree>
    <p:extLst>
      <p:ext uri="{BB962C8B-B14F-4D97-AF65-F5344CB8AC3E}">
        <p14:creationId xmlns:p14="http://schemas.microsoft.com/office/powerpoint/2010/main" val="1625223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4C89BD85-B328-4AE8-8061-3CE41BAB14E0}" type="datetimeFigureOut">
              <a:rPr lang="fr-FR" smtClean="0"/>
              <a:t>10/07/2024</a:t>
            </a:fld>
            <a:endParaRPr lang="fr-FR"/>
          </a:p>
        </p:txBody>
      </p:sp>
      <p:sp>
        <p:nvSpPr>
          <p:cNvPr id="5" name="Footer Placeholder 4"/>
          <p:cNvSpPr>
            <a:spLocks noGrp="1"/>
          </p:cNvSpPr>
          <p:nvPr>
            <p:ph type="ftr" sz="quarter" idx="11"/>
          </p:nvPr>
        </p:nvSpPr>
        <p:spPr>
          <a:xfrm>
            <a:off x="774923" y="5951811"/>
            <a:ext cx="7896279" cy="365125"/>
          </a:xfrm>
        </p:spPr>
        <p:txBody>
          <a:bodyPr/>
          <a:lstStyle/>
          <a:p>
            <a:endParaRPr lang="fr-F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0F89A4C2-91F7-424D-80F2-BD9E28EF6DA1}" type="slidenum">
              <a:rPr lang="fr-FR" smtClean="0"/>
              <a:t>‹#›</a:t>
            </a:fld>
            <a:endParaRPr lang="fr-FR"/>
          </a:p>
        </p:txBody>
      </p:sp>
    </p:spTree>
    <p:extLst>
      <p:ext uri="{BB962C8B-B14F-4D97-AF65-F5344CB8AC3E}">
        <p14:creationId xmlns:p14="http://schemas.microsoft.com/office/powerpoint/2010/main" val="3206499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C89BD85-B328-4AE8-8061-3CE41BAB14E0}" type="datetimeFigureOut">
              <a:rPr lang="fr-FR" smtClean="0"/>
              <a:t>10/07/2024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10558300" y="5956137"/>
            <a:ext cx="1052508" cy="365125"/>
          </a:xfrm>
        </p:spPr>
        <p:txBody>
          <a:bodyPr/>
          <a:lstStyle/>
          <a:p>
            <a:fld id="{0F89A4C2-91F7-424D-80F2-BD9E28EF6DA1}" type="slidenum">
              <a:rPr lang="fr-FR" smtClean="0"/>
              <a:t>‹#›</a:t>
            </a:fld>
            <a:endParaRPr lang="fr-FR"/>
          </a:p>
        </p:txBody>
      </p:sp>
    </p:spTree>
    <p:extLst>
      <p:ext uri="{BB962C8B-B14F-4D97-AF65-F5344CB8AC3E}">
        <p14:creationId xmlns:p14="http://schemas.microsoft.com/office/powerpoint/2010/main" val="417068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C89BD85-B328-4AE8-8061-3CE41BAB14E0}" type="datetimeFigureOut">
              <a:rPr lang="fr-FR" smtClean="0"/>
              <a:t>10/07/2024</a:t>
            </a:fld>
            <a:endParaRPr lang="fr-F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F89A4C2-91F7-424D-80F2-BD9E28EF6DA1}" type="slidenum">
              <a:rPr lang="fr-FR" smtClean="0"/>
              <a:t>‹#›</a:t>
            </a:fld>
            <a:endParaRPr lang="fr-FR"/>
          </a:p>
        </p:txBody>
      </p:sp>
    </p:spTree>
    <p:extLst>
      <p:ext uri="{BB962C8B-B14F-4D97-AF65-F5344CB8AC3E}">
        <p14:creationId xmlns:p14="http://schemas.microsoft.com/office/powerpoint/2010/main" val="265711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C89BD85-B328-4AE8-8061-3CE41BAB14E0}" type="datetimeFigureOut">
              <a:rPr lang="fr-FR" smtClean="0"/>
              <a:t>10/07/2024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F89A4C2-91F7-424D-80F2-BD9E28EF6DA1}" type="slidenum">
              <a:rPr lang="fr-FR" smtClean="0"/>
              <a:t>‹#›</a:t>
            </a:fld>
            <a:endParaRPr lang="fr-FR"/>
          </a:p>
        </p:txBody>
      </p:sp>
    </p:spTree>
    <p:extLst>
      <p:ext uri="{BB962C8B-B14F-4D97-AF65-F5344CB8AC3E}">
        <p14:creationId xmlns:p14="http://schemas.microsoft.com/office/powerpoint/2010/main" val="13271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C89BD85-B328-4AE8-8061-3CE41BAB14E0}" type="datetimeFigureOut">
              <a:rPr lang="fr-FR" smtClean="0"/>
              <a:t>10/07/2024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F89A4C2-91F7-424D-80F2-BD9E28EF6DA1}" type="slidenum">
              <a:rPr lang="fr-FR" smtClean="0"/>
              <a:t>‹#›</a:t>
            </a:fld>
            <a:endParaRPr lang="fr-FR"/>
          </a:p>
        </p:txBody>
      </p:sp>
    </p:spTree>
    <p:extLst>
      <p:ext uri="{BB962C8B-B14F-4D97-AF65-F5344CB8AC3E}">
        <p14:creationId xmlns:p14="http://schemas.microsoft.com/office/powerpoint/2010/main" val="278634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C89BD85-B328-4AE8-8061-3CE41BAB14E0}" type="datetimeFigureOut">
              <a:rPr lang="fr-FR" smtClean="0"/>
              <a:t>10/07/2024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F89A4C2-91F7-424D-80F2-BD9E28EF6DA1}" type="slidenum">
              <a:rPr lang="fr-FR" smtClean="0"/>
              <a:t>‹#›</a:t>
            </a:fld>
            <a:endParaRPr lang="fr-FR"/>
          </a:p>
        </p:txBody>
      </p:sp>
    </p:spTree>
    <p:extLst>
      <p:ext uri="{BB962C8B-B14F-4D97-AF65-F5344CB8AC3E}">
        <p14:creationId xmlns:p14="http://schemas.microsoft.com/office/powerpoint/2010/main" val="1573480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9BD85-B328-4AE8-8061-3CE41BAB14E0}" type="datetimeFigureOut">
              <a:rPr lang="fr-FR" smtClean="0"/>
              <a:t>10/07/2024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F89A4C2-91F7-424D-80F2-BD9E28EF6DA1}" type="slidenum">
              <a:rPr lang="fr-FR" smtClean="0"/>
              <a:t>‹#›</a:t>
            </a:fld>
            <a:endParaRPr lang="fr-FR"/>
          </a:p>
        </p:txBody>
      </p:sp>
    </p:spTree>
    <p:extLst>
      <p:ext uri="{BB962C8B-B14F-4D97-AF65-F5344CB8AC3E}">
        <p14:creationId xmlns:p14="http://schemas.microsoft.com/office/powerpoint/2010/main" val="3064998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fr-FR"/>
              <a:t>Modifiez le style du titre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C89BD85-B328-4AE8-8061-3CE41BAB14E0}" type="datetimeFigureOut">
              <a:rPr lang="fr-FR" smtClean="0"/>
              <a:t>10/07/2024</a:t>
            </a:fld>
            <a:endParaRPr lang="fr-F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F89A4C2-91F7-424D-80F2-BD9E28EF6DA1}" type="slidenum">
              <a:rPr lang="fr-FR" smtClean="0"/>
              <a:t>‹#›</a:t>
            </a:fld>
            <a:endParaRPr lang="fr-FR"/>
          </a:p>
        </p:txBody>
      </p:sp>
    </p:spTree>
    <p:extLst>
      <p:ext uri="{BB962C8B-B14F-4D97-AF65-F5344CB8AC3E}">
        <p14:creationId xmlns:p14="http://schemas.microsoft.com/office/powerpoint/2010/main" val="165435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C89BD85-B328-4AE8-8061-3CE41BAB14E0}" type="datetimeFigureOut">
              <a:rPr lang="fr-FR" smtClean="0"/>
              <a:t>10/07/2024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F89A4C2-91F7-424D-80F2-BD9E28EF6DA1}" type="slidenum">
              <a:rPr lang="fr-FR" smtClean="0"/>
              <a:t>‹#›</a:t>
            </a:fld>
            <a:endParaRPr lang="fr-FR"/>
          </a:p>
        </p:txBody>
      </p:sp>
    </p:spTree>
    <p:extLst>
      <p:ext uri="{BB962C8B-B14F-4D97-AF65-F5344CB8AC3E}">
        <p14:creationId xmlns:p14="http://schemas.microsoft.com/office/powerpoint/2010/main" val="95204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4C89BD85-B328-4AE8-8061-3CE41BAB14E0}" type="datetimeFigureOut">
              <a:rPr lang="fr-FR" smtClean="0"/>
              <a:t>10/07/2024</a:t>
            </a:fld>
            <a:endParaRPr lang="fr-F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fr-F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0F89A4C2-91F7-424D-80F2-BD9E28EF6DA1}" type="slidenum">
              <a:rPr lang="fr-FR" smtClean="0"/>
              <a:t>‹#›</a:t>
            </a:fld>
            <a:endParaRPr lang="fr-F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372160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mtnima.gov.mr/"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4CD48-E3F0-4BD1-A807-109BA5818834}"/>
              </a:ext>
            </a:extLst>
          </p:cNvPr>
          <p:cNvSpPr>
            <a:spLocks noGrp="1"/>
          </p:cNvSpPr>
          <p:nvPr>
            <p:ph type="ctrTitle"/>
          </p:nvPr>
        </p:nvSpPr>
        <p:spPr>
          <a:xfrm>
            <a:off x="415941" y="1348396"/>
            <a:ext cx="9815380" cy="1346895"/>
          </a:xfrm>
        </p:spPr>
        <p:txBody>
          <a:bodyPr>
            <a:normAutofit/>
          </a:bodyPr>
          <a:lstStyle/>
          <a:p>
            <a:pPr algn="ctr" rtl="1"/>
            <a:r>
              <a:rPr lang="ar-TN" sz="4000" b="1" dirty="0">
                <a:latin typeface="Calibri" panose="020F0502020204030204" pitchFamily="34" charset="0"/>
                <a:cs typeface="Calibri" panose="020F0502020204030204" pitchFamily="34" charset="0"/>
              </a:rPr>
              <a:t>تقرير أنشطة </a:t>
            </a:r>
            <a:br>
              <a:rPr lang="ar-TN" sz="4000" b="1" dirty="0">
                <a:latin typeface="Calibri" panose="020F0502020204030204" pitchFamily="34" charset="0"/>
                <a:cs typeface="Calibri" panose="020F0502020204030204" pitchFamily="34" charset="0"/>
              </a:rPr>
            </a:br>
            <a:r>
              <a:rPr lang="ar-TN" sz="4000" b="1" dirty="0">
                <a:solidFill>
                  <a:srgbClr val="2683C6"/>
                </a:solidFill>
                <a:latin typeface="Calibri" panose="020F0502020204030204" pitchFamily="34" charset="0"/>
                <a:cs typeface="Calibri" panose="020F0502020204030204" pitchFamily="34" charset="0"/>
              </a:rPr>
              <a:t>المنظمة العربية لتكنولوجيات الاتصال والمعلومات </a:t>
            </a:r>
            <a:endParaRPr lang="fr-FR" sz="4000" b="1" dirty="0">
              <a:solidFill>
                <a:srgbClr val="2683C6"/>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6814095-BD2E-4D41-9F39-2747C2AB4A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30421" y="1142425"/>
            <a:ext cx="1738147" cy="1758838"/>
          </a:xfrm>
          <a:prstGeom prst="rect">
            <a:avLst/>
          </a:prstGeom>
        </p:spPr>
      </p:pic>
      <p:pic>
        <p:nvPicPr>
          <p:cNvPr id="6" name="Image 5">
            <a:extLst>
              <a:ext uri="{FF2B5EF4-FFF2-40B4-BE49-F238E27FC236}">
                <a16:creationId xmlns:a16="http://schemas.microsoft.com/office/drawing/2014/main" id="{29B5BBDC-555A-49B8-A679-7CB96E4D28FE}"/>
              </a:ext>
            </a:extLst>
          </p:cNvPr>
          <p:cNvPicPr>
            <a:picLocks noChangeAspect="1"/>
          </p:cNvPicPr>
          <p:nvPr/>
        </p:nvPicPr>
        <p:blipFill>
          <a:blip r:embed="rId3"/>
          <a:stretch>
            <a:fillRect/>
          </a:stretch>
        </p:blipFill>
        <p:spPr>
          <a:xfrm>
            <a:off x="415941" y="3014328"/>
            <a:ext cx="11352627" cy="3559347"/>
          </a:xfrm>
          <a:prstGeom prst="rect">
            <a:avLst/>
          </a:prstGeom>
        </p:spPr>
      </p:pic>
    </p:spTree>
    <p:extLst>
      <p:ext uri="{BB962C8B-B14F-4D97-AF65-F5344CB8AC3E}">
        <p14:creationId xmlns:p14="http://schemas.microsoft.com/office/powerpoint/2010/main" val="2356325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4CD48-E3F0-4BD1-A807-109BA5818834}"/>
              </a:ext>
            </a:extLst>
          </p:cNvPr>
          <p:cNvSpPr>
            <a:spLocks noGrp="1"/>
          </p:cNvSpPr>
          <p:nvPr>
            <p:ph type="ctrTitle"/>
          </p:nvPr>
        </p:nvSpPr>
        <p:spPr>
          <a:xfrm>
            <a:off x="581192" y="1057275"/>
            <a:ext cx="9947792" cy="1438169"/>
          </a:xfrm>
        </p:spPr>
        <p:txBody>
          <a:bodyPr>
            <a:normAutofit fontScale="90000"/>
          </a:bodyPr>
          <a:lstStyle/>
          <a:p>
            <a:pPr algn="ctr" rtl="1"/>
            <a:r>
              <a:rPr lang="ar-TN" b="1" dirty="0">
                <a:latin typeface="Calibri" panose="020F0502020204030204" pitchFamily="34" charset="0"/>
                <a:cs typeface="Calibri" panose="020F0502020204030204" pitchFamily="34" charset="0"/>
              </a:rPr>
              <a:t>التقرير الدوري عن أنشطة </a:t>
            </a:r>
            <a:br>
              <a:rPr lang="ar-TN" b="1" dirty="0">
                <a:latin typeface="Calibri" panose="020F0502020204030204" pitchFamily="34" charset="0"/>
                <a:cs typeface="Calibri" panose="020F0502020204030204" pitchFamily="34" charset="0"/>
              </a:rPr>
            </a:br>
            <a:r>
              <a:rPr lang="ar-TN" b="1" dirty="0">
                <a:latin typeface="Calibri" panose="020F0502020204030204" pitchFamily="34" charset="0"/>
                <a:cs typeface="Calibri" panose="020F0502020204030204" pitchFamily="34" charset="0"/>
              </a:rPr>
              <a:t>المنظمة العربية لتكنولوجيات الاتصال والمعلومات </a:t>
            </a:r>
            <a:br>
              <a:rPr lang="ar-TN" b="1" dirty="0">
                <a:latin typeface="Calibri" panose="020F0502020204030204" pitchFamily="34" charset="0"/>
                <a:cs typeface="Calibri" panose="020F0502020204030204" pitchFamily="34" charset="0"/>
              </a:rPr>
            </a:br>
            <a:endParaRPr lang="fr-FR" b="1" dirty="0">
              <a:solidFill>
                <a:srgbClr val="42BA97"/>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6814095-BD2E-4D41-9F39-2747C2AB4A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86987" y="920013"/>
            <a:ext cx="1743075" cy="1763825"/>
          </a:xfrm>
          <a:prstGeom prst="rect">
            <a:avLst/>
          </a:prstGeom>
        </p:spPr>
      </p:pic>
      <p:graphicFrame>
        <p:nvGraphicFramePr>
          <p:cNvPr id="15" name="Espace réservé du contenu 3">
            <a:extLst>
              <a:ext uri="{FF2B5EF4-FFF2-40B4-BE49-F238E27FC236}">
                <a16:creationId xmlns:a16="http://schemas.microsoft.com/office/drawing/2014/main" id="{B3C5C0E1-5115-4A24-913F-E21969AD4C17}"/>
              </a:ext>
            </a:extLst>
          </p:cNvPr>
          <p:cNvGraphicFramePr>
            <a:graphicFrameLocks/>
          </p:cNvGraphicFramePr>
          <p:nvPr>
            <p:extLst>
              <p:ext uri="{D42A27DB-BD31-4B8C-83A1-F6EECF244321}">
                <p14:modId xmlns:p14="http://schemas.microsoft.com/office/powerpoint/2010/main" val="4066344342"/>
              </p:ext>
            </p:extLst>
          </p:nvPr>
        </p:nvGraphicFramePr>
        <p:xfrm>
          <a:off x="434715" y="3102965"/>
          <a:ext cx="10912840" cy="3252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032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a:t>
            </a:r>
            <a:br>
              <a:rPr lang="ar-TN" sz="2400" b="1" dirty="0">
                <a:latin typeface="Calibri" panose="020F0502020204030204" pitchFamily="34" charset="0"/>
                <a:cs typeface="Calibri" panose="020F0502020204030204" pitchFamily="34" charset="0"/>
              </a:rPr>
            </a:br>
            <a:r>
              <a:rPr lang="ar-TN" sz="2400" b="1" dirty="0">
                <a:solidFill>
                  <a:schemeClr val="accent6">
                    <a:lumMod val="20000"/>
                    <a:lumOff val="80000"/>
                  </a:schemeClr>
                </a:solidFill>
                <a:latin typeface="Calibri" panose="020F0502020204030204" pitchFamily="34" charset="0"/>
                <a:cs typeface="Calibri" panose="020F0502020204030204" pitchFamily="34" charset="0"/>
              </a:rPr>
              <a:t>الهدف الاستراتيجي الثالث : تعزيز الاندماج الرقمي </a:t>
            </a: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BEF1392-6ED5-4D4F-89F9-65965DEEE4E6}"/>
              </a:ext>
            </a:extLst>
          </p:cNvPr>
          <p:cNvSpPr>
            <a:spLocks noGrp="1"/>
          </p:cNvSpPr>
          <p:nvPr>
            <p:ph idx="1"/>
          </p:nvPr>
        </p:nvSpPr>
        <p:spPr>
          <a:xfrm>
            <a:off x="581192" y="1844293"/>
            <a:ext cx="11029615" cy="5142044"/>
          </a:xfrm>
        </p:spPr>
        <p:txBody>
          <a:bodyPr>
            <a:noAutofit/>
          </a:bodyPr>
          <a:lstStyle/>
          <a:p>
            <a:pPr algn="r" rtl="1">
              <a:buClr>
                <a:srgbClr val="42BA97"/>
              </a:buClr>
            </a:pPr>
            <a:r>
              <a:rPr lang="ar-TN" sz="2400" b="1" dirty="0">
                <a:solidFill>
                  <a:srgbClr val="42BA97"/>
                </a:solidFill>
                <a:latin typeface="Calibri" panose="020F0502020204030204" pitchFamily="34" charset="0"/>
                <a:cs typeface="Calibri" panose="020F0502020204030204" pitchFamily="34" charset="0"/>
              </a:rPr>
              <a:t>"</a:t>
            </a:r>
            <a:r>
              <a:rPr lang="fr-FR" sz="2400" b="1" dirty="0">
                <a:solidFill>
                  <a:srgbClr val="42BA97"/>
                </a:solidFill>
                <a:latin typeface="Calibri" panose="020F0502020204030204" pitchFamily="34" charset="0"/>
                <a:cs typeface="Calibri" panose="020F0502020204030204" pitchFamily="34" charset="0"/>
              </a:rPr>
              <a:t> </a:t>
            </a:r>
            <a:r>
              <a:rPr lang="ar-TN" sz="2400" b="1" dirty="0">
                <a:solidFill>
                  <a:srgbClr val="42BA97"/>
                </a:solidFill>
                <a:latin typeface="Calibri" panose="020F0502020204030204" pitchFamily="34" charset="0"/>
                <a:cs typeface="Calibri" panose="020F0502020204030204" pitchFamily="34" charset="0"/>
              </a:rPr>
              <a:t>المجلس العربي للإصدار السادس لبروتوكول الانترنت</a:t>
            </a:r>
            <a:r>
              <a:rPr lang="fr-FR" sz="2400" b="1" dirty="0">
                <a:solidFill>
                  <a:srgbClr val="42BA97"/>
                </a:solidFill>
                <a:latin typeface="Calibri" panose="020F0502020204030204" pitchFamily="34" charset="0"/>
                <a:cs typeface="Calibri" panose="020F0502020204030204" pitchFamily="34" charset="0"/>
              </a:rPr>
              <a:t> </a:t>
            </a:r>
            <a:r>
              <a:rPr lang="ar-TN" sz="2400" b="1" dirty="0">
                <a:solidFill>
                  <a:srgbClr val="42BA97"/>
                </a:solidFill>
                <a:latin typeface="Calibri" panose="020F0502020204030204" pitchFamily="34" charset="0"/>
                <a:cs typeface="Calibri" panose="020F0502020204030204" pitchFamily="34" charset="0"/>
              </a:rPr>
              <a:t>" </a:t>
            </a:r>
            <a:r>
              <a:rPr lang="fr-FR" sz="1600" b="1" cap="all" dirty="0">
                <a:solidFill>
                  <a:srgbClr val="00B050"/>
                </a:solidFill>
                <a:latin typeface="Calibri" panose="020F0502020204030204" pitchFamily="34" charset="0"/>
                <a:ea typeface="+mj-ea"/>
                <a:cs typeface="Calibri" panose="020F0502020204030204" pitchFamily="34" charset="0"/>
              </a:rPr>
              <a:t>Arab IPv6 Council </a:t>
            </a:r>
            <a:endParaRPr lang="ar-TN" sz="1600" b="1" cap="all" dirty="0">
              <a:solidFill>
                <a:srgbClr val="00B050"/>
              </a:solidFill>
              <a:latin typeface="Calibri" panose="020F0502020204030204" pitchFamily="34" charset="0"/>
              <a:ea typeface="+mj-ea"/>
              <a:cs typeface="Calibri" panose="020F0502020204030204" pitchFamily="34" charset="0"/>
            </a:endParaRPr>
          </a:p>
          <a:p>
            <a:pPr algn="r" rtl="1">
              <a:buClr>
                <a:srgbClr val="42BA97"/>
              </a:buClr>
            </a:pPr>
            <a:r>
              <a:rPr lang="ar-TN" sz="2000" b="1" dirty="0">
                <a:solidFill>
                  <a:srgbClr val="2683C6"/>
                </a:solidFill>
                <a:latin typeface="Calibri" panose="020F0502020204030204" pitchFamily="34" charset="0"/>
                <a:cs typeface="Calibri" panose="020F0502020204030204" pitchFamily="34" charset="0"/>
              </a:rPr>
              <a:t>يهدف هذا المجلس إلى ابراز الفوائد التي تعود بالنفع على اقتصاديات المنطقة العربية من خلال زيادة معدّل نشر واعتماد النسخة السادسة من بروتوكول الانترنت والمساهمة في تقليص الفجوة مع الدول المتقدّمة في اعتماد </a:t>
            </a:r>
            <a:r>
              <a:rPr lang="fr-FR" sz="2000" b="1" dirty="0">
                <a:solidFill>
                  <a:srgbClr val="2683C6"/>
                </a:solidFill>
                <a:latin typeface="Calibri" panose="020F0502020204030204" pitchFamily="34" charset="0"/>
                <a:cs typeface="Calibri" panose="020F0502020204030204" pitchFamily="34" charset="0"/>
              </a:rPr>
              <a:t>IPv6. </a:t>
            </a:r>
            <a:r>
              <a:rPr lang="ar-TN" sz="2000" b="1" dirty="0">
                <a:solidFill>
                  <a:srgbClr val="2683C6"/>
                </a:solidFill>
                <a:latin typeface="Calibri" panose="020F0502020204030204" pitchFamily="34" charset="0"/>
                <a:cs typeface="Calibri" panose="020F0502020204030204" pitchFamily="34" charset="0"/>
              </a:rPr>
              <a:t> من خلال :</a:t>
            </a:r>
          </a:p>
          <a:p>
            <a:pPr marL="666900" lvl="1" indent="-342900" algn="justLow" rtl="1">
              <a:lnSpc>
                <a:spcPct val="107000"/>
              </a:lnSpc>
              <a:spcAft>
                <a:spcPts val="800"/>
              </a:spcAft>
              <a:buFont typeface="Symbol" panose="05050102010706020507" pitchFamily="18" charset="2"/>
              <a:buChar char=""/>
            </a:pPr>
            <a:r>
              <a:rPr lang="ar-TN"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تطوير الأطر والأدوات والأدلّة الاسترشادية الإقليمية لـ   </a:t>
            </a:r>
            <a:r>
              <a:rPr lang="fr-FR"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IPv6</a:t>
            </a:r>
            <a:r>
              <a:rPr lang="ar-TN"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 من أجل مساعدة الدول العربية على تنفيذ "الاستراتيجية العربية لتكنولوجيا  المعلومات والاتصالات" – الأجندة الرقمية العربية 2023-2033.</a:t>
            </a:r>
            <a:endParaRPr lang="fr-FR"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666900" lvl="1" indent="-342900" algn="justLow" rtl="1">
              <a:lnSpc>
                <a:spcPct val="107000"/>
              </a:lnSpc>
              <a:spcAft>
                <a:spcPts val="800"/>
              </a:spcAft>
              <a:buFont typeface="Symbol" panose="05050102010706020507" pitchFamily="18" charset="2"/>
              <a:buChar char=""/>
            </a:pPr>
            <a:r>
              <a:rPr lang="ar-TN"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تطوير أو تعديل أفضل أداة لقياس نشر  </a:t>
            </a:r>
            <a:r>
              <a:rPr lang="fr-FR"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IPv6</a:t>
            </a:r>
            <a:r>
              <a:rPr lang="ar-TN"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لتمكين المجلس العربي للإصدار السادس لبروتوكول الانترنت من مراقبة التقدّم المحرز في نشر واعتماد الإصدار السادس لبروتوكول </a:t>
            </a:r>
            <a:r>
              <a:rPr lang="ar-TN" b="1" kern="100" dirty="0">
                <a:solidFill>
                  <a:schemeClr val="tx1"/>
                </a:solidFill>
                <a:latin typeface="Calibri" panose="020F0502020204030204" pitchFamily="34" charset="0"/>
                <a:ea typeface="DengXian" panose="02010600030101010101" pitchFamily="2" charset="-122"/>
                <a:cs typeface="Calibri" panose="020F0502020204030204" pitchFamily="34" charset="0"/>
              </a:rPr>
              <a:t>الانترنت</a:t>
            </a:r>
            <a:r>
              <a:rPr lang="ar-TN"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في الدول العربية الأعضاء. </a:t>
            </a:r>
            <a:endParaRPr lang="fr-FR"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666900" lvl="1" indent="-342900" algn="justLow" rtl="1">
              <a:lnSpc>
                <a:spcPct val="107000"/>
              </a:lnSpc>
              <a:spcAft>
                <a:spcPts val="800"/>
              </a:spcAft>
              <a:buFont typeface="Symbol" panose="05050102010706020507" pitchFamily="18" charset="2"/>
              <a:buChar char=""/>
            </a:pPr>
            <a:r>
              <a:rPr lang="ar-TN"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إصدار تقارير حول جاهزية نشر  </a:t>
            </a:r>
            <a:r>
              <a:rPr lang="fr-FR"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IPv6</a:t>
            </a:r>
            <a:r>
              <a:rPr lang="ar-TN"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في المنطقة العربية</a:t>
            </a:r>
            <a:endParaRPr lang="fr-FR"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666900" lvl="1" indent="-342900" algn="justLow" rtl="1">
              <a:lnSpc>
                <a:spcPct val="107000"/>
              </a:lnSpc>
              <a:spcAft>
                <a:spcPts val="800"/>
              </a:spcAft>
              <a:buFont typeface="Symbol" panose="05050102010706020507" pitchFamily="18" charset="2"/>
              <a:buChar char=""/>
            </a:pPr>
            <a:r>
              <a:rPr lang="ar-TN"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توفير منصّة للنقاش حول القضايا الحاسمة والدقيقة لنشر  </a:t>
            </a:r>
            <a:r>
              <a:rPr lang="fr-FR"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IPv6</a:t>
            </a:r>
            <a:r>
              <a:rPr lang="ar-TN"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والجوانب الاقتصادية والسياسية والتنظيمية ذات العلاقة/ ذات الصلة. </a:t>
            </a:r>
            <a:endParaRPr lang="fr-FR"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666900" lvl="1" indent="-342900" algn="justLow" rtl="1">
              <a:lnSpc>
                <a:spcPct val="107000"/>
              </a:lnSpc>
              <a:spcAft>
                <a:spcPts val="800"/>
              </a:spcAft>
              <a:buFont typeface="Symbol" panose="05050102010706020507" pitchFamily="18" charset="2"/>
              <a:buChar char=""/>
            </a:pPr>
            <a:r>
              <a:rPr lang="ar-TN"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رصد وتقديم تقرير عن نتيجة إنشاء وتنفيذ "إطار العمل الإقليمي لـ </a:t>
            </a:r>
            <a:r>
              <a:rPr lang="fr-FR"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IPv6</a:t>
            </a:r>
            <a:r>
              <a:rPr lang="ar-TN"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على عمليات التنفيذ المرجعيّة من قبل الدول العربية الأعضاء. وهذا يمثّل حافزا للسماح للدول العربية الأعضاء من إحراز التقدّم المنشود. </a:t>
            </a:r>
          </a:p>
          <a:p>
            <a:pPr marL="666900" lvl="1" indent="-342900" algn="justLow" rtl="1">
              <a:lnSpc>
                <a:spcPct val="107000"/>
              </a:lnSpc>
              <a:spcAft>
                <a:spcPts val="800"/>
              </a:spcAft>
              <a:buFont typeface="Symbol" panose="05050102010706020507" pitchFamily="18" charset="2"/>
              <a:buChar char=""/>
            </a:pPr>
            <a:r>
              <a:rPr lang="ar-TN" b="1" kern="100" dirty="0">
                <a:solidFill>
                  <a:schemeClr val="tx1"/>
                </a:solidFill>
                <a:latin typeface="Calibri" panose="020F0502020204030204" pitchFamily="34" charset="0"/>
                <a:ea typeface="DengXian" panose="02010600030101010101" pitchFamily="2" charset="-122"/>
                <a:cs typeface="Calibri" panose="020F0502020204030204" pitchFamily="34" charset="0"/>
              </a:rPr>
              <a:t>تقديم خدمات المساندة  </a:t>
            </a:r>
          </a:p>
        </p:txBody>
      </p:sp>
      <p:pic>
        <p:nvPicPr>
          <p:cNvPr id="6" name="Image 5">
            <a:extLst>
              <a:ext uri="{FF2B5EF4-FFF2-40B4-BE49-F238E27FC236}">
                <a16:creationId xmlns:a16="http://schemas.microsoft.com/office/drawing/2014/main" id="{E06F52DA-D8A3-6E06-B96B-7491A7CC35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215926" y="1844293"/>
            <a:ext cx="2334536" cy="90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1334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BEF1392-6ED5-4D4F-89F9-65965DEEE4E6}"/>
              </a:ext>
            </a:extLst>
          </p:cNvPr>
          <p:cNvSpPr>
            <a:spLocks noGrp="1"/>
          </p:cNvSpPr>
          <p:nvPr>
            <p:ph idx="1"/>
          </p:nvPr>
        </p:nvSpPr>
        <p:spPr>
          <a:xfrm>
            <a:off x="5430416" y="1715956"/>
            <a:ext cx="6273698" cy="4656852"/>
          </a:xfrm>
        </p:spPr>
        <p:txBody>
          <a:bodyPr>
            <a:noAutofit/>
          </a:bodyPr>
          <a:lstStyle/>
          <a:p>
            <a:pPr marL="0" indent="0" algn="r" rtl="1">
              <a:buClr>
                <a:srgbClr val="42BA97"/>
              </a:buClr>
              <a:buNone/>
            </a:pPr>
            <a:r>
              <a:rPr lang="ar-TN" sz="2000" b="1" dirty="0">
                <a:solidFill>
                  <a:srgbClr val="42BA97"/>
                </a:solidFill>
                <a:latin typeface="Calibri" panose="020F0502020204030204" pitchFamily="34" charset="0"/>
                <a:cs typeface="Calibri" panose="020F0502020204030204" pitchFamily="34" charset="0"/>
              </a:rPr>
              <a:t>نشاط "المجلس العربي للإصدار السادس لبروتوكول الانترنت" </a:t>
            </a:r>
            <a:r>
              <a:rPr lang="fr-FR" sz="1600" b="1" dirty="0">
                <a:solidFill>
                  <a:srgbClr val="42BA97"/>
                </a:solidFill>
                <a:latin typeface="Calibri" panose="020F0502020204030204" pitchFamily="34" charset="0"/>
                <a:cs typeface="Calibri" panose="020F0502020204030204" pitchFamily="34" charset="0"/>
              </a:rPr>
              <a:t>Arab IPv6 Council </a:t>
            </a:r>
            <a:r>
              <a:rPr lang="ar-TN" sz="1600" b="1" dirty="0">
                <a:solidFill>
                  <a:srgbClr val="42BA97"/>
                </a:solidFill>
                <a:latin typeface="Calibri" panose="020F0502020204030204" pitchFamily="34" charset="0"/>
                <a:cs typeface="Calibri" panose="020F0502020204030204" pitchFamily="34" charset="0"/>
              </a:rPr>
              <a:t> </a:t>
            </a:r>
            <a:endParaRPr lang="ar-TN" sz="2000" b="1" dirty="0">
              <a:solidFill>
                <a:srgbClr val="42BA97"/>
              </a:solidFill>
              <a:latin typeface="Calibri" panose="020F0502020204030204" pitchFamily="34" charset="0"/>
              <a:cs typeface="Calibri" panose="020F0502020204030204" pitchFamily="34" charset="0"/>
            </a:endParaRPr>
          </a:p>
          <a:p>
            <a:pPr algn="r" rtl="1">
              <a:buClr>
                <a:srgbClr val="42BA97"/>
              </a:buClr>
            </a:pPr>
            <a:r>
              <a:rPr lang="ar-TN" b="1" dirty="0">
                <a:solidFill>
                  <a:schemeClr val="tx1"/>
                </a:solidFill>
                <a:latin typeface="Calibri" panose="020F0502020204030204" pitchFamily="34" charset="0"/>
                <a:cs typeface="Calibri" panose="020F0502020204030204" pitchFamily="34" charset="0"/>
              </a:rPr>
              <a:t>تم إعداد ميثاق المجلس العربي للإصدار السادس لبروتوكول الانترنت</a:t>
            </a:r>
            <a:endParaRPr lang="fr-FR" b="1" dirty="0">
              <a:solidFill>
                <a:schemeClr val="tx1"/>
              </a:solidFill>
              <a:latin typeface="Calibri" panose="020F0502020204030204" pitchFamily="34" charset="0"/>
              <a:cs typeface="Calibri" panose="020F0502020204030204" pitchFamily="34" charset="0"/>
            </a:endParaRPr>
          </a:p>
          <a:p>
            <a:pPr algn="r" rtl="1">
              <a:buClr>
                <a:srgbClr val="42BA97"/>
              </a:buClr>
            </a:pPr>
            <a:r>
              <a:rPr lang="ar-TN" b="1" dirty="0">
                <a:solidFill>
                  <a:schemeClr val="tx1"/>
                </a:solidFill>
                <a:latin typeface="Calibri" panose="020F0502020204030204" pitchFamily="34" charset="0"/>
                <a:cs typeface="Calibri" panose="020F0502020204030204" pitchFamily="34" charset="0"/>
              </a:rPr>
              <a:t>تم اختيار الرئيس وأعضاء المجلس التنفيذي </a:t>
            </a:r>
          </a:p>
          <a:p>
            <a:pPr algn="r" rtl="1">
              <a:buClr>
                <a:srgbClr val="42BA97"/>
              </a:buClr>
            </a:pPr>
            <a:r>
              <a:rPr lang="ar-TN" b="1" dirty="0">
                <a:solidFill>
                  <a:schemeClr val="tx1"/>
                </a:solidFill>
                <a:latin typeface="Calibri" panose="020F0502020204030204" pitchFamily="34" charset="0"/>
                <a:cs typeface="Calibri" panose="020F0502020204030204" pitchFamily="34" charset="0"/>
              </a:rPr>
              <a:t>تم تنظيم اجتماعين حضوريين في الفترات ماي 2023 و جوان 2023 لفريق العمل من أجل اعداد البرنامج التنفيذي و المخطط الزمني لأنشطة هذا الفريق: </a:t>
            </a:r>
          </a:p>
          <a:p>
            <a:pPr lvl="1" algn="r" rtl="1">
              <a:buClr>
                <a:srgbClr val="42BA97"/>
              </a:buClr>
            </a:pPr>
            <a:r>
              <a:rPr lang="ar-TN" sz="1800" b="1" dirty="0">
                <a:solidFill>
                  <a:schemeClr val="tx1"/>
                </a:solidFill>
                <a:latin typeface="Calibri" panose="020F0502020204030204" pitchFamily="34" charset="0"/>
                <a:cs typeface="Calibri" panose="020F0502020204030204" pitchFamily="34" charset="0"/>
              </a:rPr>
              <a:t>مايو/أيار 2023 بتونس</a:t>
            </a:r>
          </a:p>
          <a:p>
            <a:pPr lvl="1" algn="r" rtl="1">
              <a:buClr>
                <a:srgbClr val="42BA97"/>
              </a:buClr>
            </a:pPr>
            <a:r>
              <a:rPr lang="ar-TN" sz="1800" b="1" dirty="0">
                <a:solidFill>
                  <a:schemeClr val="tx1"/>
                </a:solidFill>
                <a:latin typeface="Calibri" panose="020F0502020204030204" pitchFamily="34" charset="0"/>
                <a:cs typeface="Calibri" panose="020F0502020204030204" pitchFamily="34" charset="0"/>
              </a:rPr>
              <a:t>يونيو/حزيران 2023 بمراكش بالتوازي مع انعقاد معرض </a:t>
            </a:r>
            <a:r>
              <a:rPr lang="fr-FR" sz="1800" b="1" dirty="0">
                <a:solidFill>
                  <a:schemeClr val="tx1"/>
                </a:solidFill>
                <a:latin typeface="Calibri" panose="020F0502020204030204" pitchFamily="34" charset="0"/>
                <a:cs typeface="Calibri" panose="020F0502020204030204" pitchFamily="34" charset="0"/>
              </a:rPr>
              <a:t>GITEX</a:t>
            </a:r>
            <a:endParaRPr lang="ar-TN" sz="1800" b="1" dirty="0">
              <a:solidFill>
                <a:schemeClr val="tx1"/>
              </a:solidFill>
              <a:latin typeface="Calibri" panose="020F0502020204030204" pitchFamily="34" charset="0"/>
              <a:cs typeface="Calibri" panose="020F0502020204030204" pitchFamily="34" charset="0"/>
            </a:endParaRPr>
          </a:p>
        </p:txBody>
      </p:sp>
      <p:pic>
        <p:nvPicPr>
          <p:cNvPr id="7" name="Image 6">
            <a:extLst>
              <a:ext uri="{FF2B5EF4-FFF2-40B4-BE49-F238E27FC236}">
                <a16:creationId xmlns:a16="http://schemas.microsoft.com/office/drawing/2014/main" id="{6E55E62F-6F2D-818F-DFB6-9961A30DEB6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981298" y="822449"/>
            <a:ext cx="2723483" cy="1049946"/>
          </a:xfrm>
          <a:prstGeom prst="rect">
            <a:avLst/>
          </a:prstGeom>
          <a:ln>
            <a:noFill/>
          </a:ln>
          <a:extLst>
            <a:ext uri="{53640926-AAD7-44D8-BBD7-CCE9431645EC}">
              <a14:shadowObscured xmlns:a14="http://schemas.microsoft.com/office/drawing/2010/main"/>
            </a:ext>
          </a:extLst>
        </p:spPr>
      </p:pic>
      <p:sp>
        <p:nvSpPr>
          <p:cNvPr id="5" name="Titre 1">
            <a:extLst>
              <a:ext uri="{FF2B5EF4-FFF2-40B4-BE49-F238E27FC236}">
                <a16:creationId xmlns:a16="http://schemas.microsoft.com/office/drawing/2014/main" id="{778933BC-3A97-D599-1631-F4C32E0963EB}"/>
              </a:ext>
            </a:extLst>
          </p:cNvPr>
          <p:cNvSpPr>
            <a:spLocks noGrp="1"/>
          </p:cNvSpPr>
          <p:nvPr>
            <p:ph type="title"/>
          </p:nvPr>
        </p:nvSpPr>
        <p:spPr>
          <a:xfrm>
            <a:off x="581192" y="702156"/>
            <a:ext cx="11029616" cy="1013800"/>
          </a:xfrm>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 </a:t>
            </a:r>
            <a:br>
              <a:rPr lang="fr-FR" sz="2400" b="1" dirty="0">
                <a:latin typeface="Calibri" panose="020F0502020204030204" pitchFamily="34" charset="0"/>
                <a:cs typeface="Calibri" panose="020F0502020204030204" pitchFamily="34" charset="0"/>
              </a:rPr>
            </a:br>
            <a:r>
              <a:rPr lang="ar-TN" sz="2400" b="1" dirty="0">
                <a:solidFill>
                  <a:schemeClr val="accent6">
                    <a:lumMod val="20000"/>
                    <a:lumOff val="80000"/>
                  </a:schemeClr>
                </a:solidFill>
                <a:latin typeface="Calibri" panose="020F0502020204030204" pitchFamily="34" charset="0"/>
                <a:cs typeface="Calibri" panose="020F0502020204030204" pitchFamily="34" charset="0"/>
              </a:rPr>
              <a:t>الهدف الاستراتيجي الثالث : تعزيز الاندماج الرقمي </a:t>
            </a: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2" name="Espace réservé du contenu 2">
            <a:extLst>
              <a:ext uri="{FF2B5EF4-FFF2-40B4-BE49-F238E27FC236}">
                <a16:creationId xmlns:a16="http://schemas.microsoft.com/office/drawing/2014/main" id="{39BE7E0B-8946-AF0E-2E2E-FFEA10DE660E}"/>
              </a:ext>
            </a:extLst>
          </p:cNvPr>
          <p:cNvSpPr txBox="1">
            <a:spLocks/>
          </p:cNvSpPr>
          <p:nvPr/>
        </p:nvSpPr>
        <p:spPr>
          <a:xfrm>
            <a:off x="487885" y="3331029"/>
            <a:ext cx="4214743" cy="2342635"/>
          </a:xfrm>
          <a:prstGeom prst="rect">
            <a:avLst/>
          </a:prstGeom>
          <a:solidFill>
            <a:srgbClr val="42BA97"/>
          </a:solidFill>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rtl="1">
              <a:buClr>
                <a:srgbClr val="42BA97"/>
              </a:buClr>
              <a:buFont typeface="Wingdings 2" panose="05020102010507070707" pitchFamily="18" charset="2"/>
              <a:buNone/>
            </a:pPr>
            <a:r>
              <a:rPr lang="ar-TN" sz="2000" b="1" dirty="0">
                <a:solidFill>
                  <a:schemeClr val="bg1"/>
                </a:solidFill>
                <a:latin typeface="Calibri" panose="020F0502020204030204" pitchFamily="34" charset="0"/>
                <a:cs typeface="Calibri" panose="020F0502020204030204" pitchFamily="34" charset="0"/>
              </a:rPr>
              <a:t>دعوة الدول العربية للانضمام إلى هذا المجلس وفرق عمله التنفيذية من أجل العمل على تنفيذ أنشطته وأهدافه التي تخدم المنطقة العربية في مجال الانتقال إلى الإصدار السادس من بروتوكول الانترنت واستدامة الانترنت وخدماته في المستقبل.</a:t>
            </a:r>
          </a:p>
          <a:p>
            <a:pPr marL="0" indent="0" algn="r" rtl="1">
              <a:buClr>
                <a:srgbClr val="42BA97"/>
              </a:buClr>
              <a:buNone/>
            </a:pPr>
            <a:endParaRPr lang="ar-TN" sz="1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763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E55E62F-6F2D-818F-DFB6-9961A30DEB6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1050472" y="847133"/>
            <a:ext cx="2723483" cy="1049946"/>
          </a:xfrm>
          <a:prstGeom prst="rect">
            <a:avLst/>
          </a:prstGeom>
          <a:ln>
            <a:noFill/>
          </a:ln>
          <a:extLst>
            <a:ext uri="{53640926-AAD7-44D8-BBD7-CCE9431645EC}">
              <a14:shadowObscured xmlns:a14="http://schemas.microsoft.com/office/drawing/2010/main"/>
            </a:ext>
          </a:extLst>
        </p:spPr>
      </p:pic>
      <p:sp>
        <p:nvSpPr>
          <p:cNvPr id="5" name="Titre 1">
            <a:extLst>
              <a:ext uri="{FF2B5EF4-FFF2-40B4-BE49-F238E27FC236}">
                <a16:creationId xmlns:a16="http://schemas.microsoft.com/office/drawing/2014/main" id="{778933BC-3A97-D599-1631-F4C32E0963EB}"/>
              </a:ext>
            </a:extLst>
          </p:cNvPr>
          <p:cNvSpPr>
            <a:spLocks noGrp="1"/>
          </p:cNvSpPr>
          <p:nvPr>
            <p:ph type="title"/>
          </p:nvPr>
        </p:nvSpPr>
        <p:spPr>
          <a:xfrm>
            <a:off x="581192" y="702156"/>
            <a:ext cx="11029616" cy="1013800"/>
          </a:xfrm>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 </a:t>
            </a:r>
            <a:br>
              <a:rPr lang="fr-FR" sz="2400" b="1" dirty="0">
                <a:latin typeface="Calibri" panose="020F0502020204030204" pitchFamily="34" charset="0"/>
                <a:cs typeface="Calibri" panose="020F0502020204030204" pitchFamily="34" charset="0"/>
              </a:rPr>
            </a:br>
            <a:r>
              <a:rPr lang="ar-TN" sz="2400" b="1" dirty="0">
                <a:solidFill>
                  <a:schemeClr val="accent6">
                    <a:lumMod val="20000"/>
                    <a:lumOff val="80000"/>
                  </a:schemeClr>
                </a:solidFill>
                <a:latin typeface="Calibri" panose="020F0502020204030204" pitchFamily="34" charset="0"/>
                <a:cs typeface="Calibri" panose="020F0502020204030204" pitchFamily="34" charset="0"/>
              </a:rPr>
              <a:t>الهدف الاستراتيجي الثالث : تعزيز الاندماج الرقمي </a:t>
            </a: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4" name="Rectangle 2">
            <a:extLst>
              <a:ext uri="{FF2B5EF4-FFF2-40B4-BE49-F238E27FC236}">
                <a16:creationId xmlns:a16="http://schemas.microsoft.com/office/drawing/2014/main" id="{8E26C553-F641-0A36-9E20-9E538C4DC34C}"/>
              </a:ext>
            </a:extLst>
          </p:cNvPr>
          <p:cNvSpPr>
            <a:spLocks noChangeArrowheads="1"/>
          </p:cNvSpPr>
          <p:nvPr/>
        </p:nvSpPr>
        <p:spPr bwMode="auto">
          <a:xfrm>
            <a:off x="1050472" y="2318295"/>
            <a:ext cx="10784927"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lgn="r" defTabSz="914400" rtl="1">
              <a:buFont typeface="Wingdings" panose="05000000000000000000" pitchFamily="2" charset="2"/>
              <a:buChar char="§"/>
            </a:pPr>
            <a:r>
              <a:rPr lang="ar-TN" sz="2400" b="1" dirty="0">
                <a:solidFill>
                  <a:srgbClr val="42BA97"/>
                </a:solidFill>
                <a:latin typeface="Calibri" panose="020F0502020204030204" pitchFamily="34" charset="0"/>
                <a:cs typeface="Calibri" panose="020F0502020204030204" pitchFamily="34" charset="0"/>
              </a:rPr>
              <a:t>نشاط "المجلس العربي للإصدار السادس لبروتوكول الانترنت" </a:t>
            </a:r>
            <a:r>
              <a:rPr lang="fr-FR" sz="1800" b="1" dirty="0">
                <a:solidFill>
                  <a:srgbClr val="42BA97"/>
                </a:solidFill>
                <a:latin typeface="Calibri" panose="020F0502020204030204" pitchFamily="34" charset="0"/>
                <a:cs typeface="Calibri" panose="020F0502020204030204" pitchFamily="34" charset="0"/>
              </a:rPr>
              <a:t>Arab IPv6 Council </a:t>
            </a:r>
            <a:r>
              <a:rPr lang="ar-TN" sz="1800" b="1" dirty="0">
                <a:solidFill>
                  <a:srgbClr val="42BA97"/>
                </a:solidFill>
                <a:latin typeface="Calibri" panose="020F0502020204030204" pitchFamily="34" charset="0"/>
                <a:cs typeface="Calibri" panose="020F0502020204030204" pitchFamily="34" charset="0"/>
              </a:rPr>
              <a:t> </a:t>
            </a:r>
            <a:endParaRPr lang="ar-TN" sz="2400" b="1" dirty="0">
              <a:solidFill>
                <a:srgbClr val="42BA97"/>
              </a:solidFill>
              <a:latin typeface="Calibri" panose="020F0502020204030204" pitchFamily="34" charset="0"/>
              <a:cs typeface="Calibri" panose="020F0502020204030204" pitchFamily="34" charset="0"/>
            </a:endParaRPr>
          </a:p>
          <a:p>
            <a:pPr marL="342900" marR="0" lvl="0" indent="-34290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pP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تنظيم الدورة الثانية من منتدى </a:t>
            </a:r>
            <a:r>
              <a:rPr kumimoji="0" lang="en-US"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IP6Gala   </a:t>
            </a: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  تحت عنوان </a:t>
            </a:r>
            <a:r>
              <a:rPr kumimoji="0" lang="en-US"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Transforming Net5.5G into Reality, Inspiring New Growth</a:t>
            </a: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 بمراكش بالتوازي مع تنظيم المغرب للدورة الثانية من صالون </a:t>
            </a:r>
            <a:r>
              <a:rPr kumimoji="0" lang="en-US"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GITEX Africa</a:t>
            </a: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 يوم 28 ماي 2024. و الذي تم بمناسبته :</a:t>
            </a:r>
            <a:endParaRPr kumimoji="0" lang="fr-FR" altLang="fr-FR" sz="1600" b="0" i="0" u="none" strike="noStrike" cap="none" normalizeH="0" baseline="0" dirty="0">
              <a:ln>
                <a:noFill/>
              </a:ln>
              <a:solidFill>
                <a:schemeClr val="tx1"/>
              </a:solidFill>
              <a:effectLst/>
            </a:endParaRPr>
          </a:p>
          <a:p>
            <a:pPr marL="800100" marR="0" lvl="1" indent="-34290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pP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عقد الجلسة الثالثة من اللجنة التوجيهية للمجلس العربي </a:t>
            </a:r>
            <a:r>
              <a:rPr kumimoji="0" lang="ar-TN" altLang="fr-FR" sz="2400" b="0" i="0" u="none" strike="noStrike" cap="none" normalizeH="0" baseline="0" dirty="0" err="1">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لل</a:t>
            </a:r>
            <a:r>
              <a:rPr kumimoji="0" lang="fr-FR"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IPV6</a:t>
            </a:r>
            <a:r>
              <a:rPr kumimoji="0" lang="fr-FR" altLang="fr-FR" sz="2400" b="0" i="0" u="none" strike="noStrike" cap="none" normalizeH="0" baseline="0" dirty="0">
                <a:ln>
                  <a:noFill/>
                </a:ln>
                <a:solidFill>
                  <a:schemeClr val="tx1"/>
                </a:solidFill>
                <a:effectLst/>
                <a:latin typeface="Calibri" panose="020F0502020204030204" pitchFamily="34" charset="0"/>
                <a:ea typeface="SimSun" panose="02010600030101010101" pitchFamily="2" charset="-122"/>
                <a:cs typeface="Sakkal Majalla" panose="02000000000000000000" pitchFamily="2" charset="-78"/>
              </a:rPr>
              <a:t> </a:t>
            </a:r>
            <a:r>
              <a:rPr kumimoji="0" lang="ar-SA"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  و الذي تم من خلاله تباحث الأولويات الاقليمية</a:t>
            </a:r>
            <a:endParaRPr kumimoji="0" lang="fr-FR" altLang="fr-FR" sz="1600" b="0" i="0" u="none" strike="noStrike" cap="none" normalizeH="0" baseline="0" dirty="0">
              <a:ln>
                <a:noFill/>
              </a:ln>
              <a:solidFill>
                <a:schemeClr val="tx1"/>
              </a:solidFill>
              <a:effectLst/>
            </a:endParaRPr>
          </a:p>
          <a:p>
            <a:pPr marL="800100" marR="0" lvl="1" indent="-34290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pP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و تقديرا للجهود المبذولة و النتائج المستنتجة على أرض الواقع في مجال وضع الاستراتيجيات و السياسات في مجال اعتماد الإصدار السادس من بروتوكول </a:t>
            </a:r>
            <a:r>
              <a:rPr kumimoji="0" lang="ar-TN" altLang="fr-FR" sz="2400" b="0" i="0" u="none" strike="noStrike" cap="none" normalizeH="0" baseline="0" dirty="0" err="1">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الانترنات</a:t>
            </a: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 قام المجلس العربي بتنظيم حفل تقديري للدول و الهيئات العربية -في المنطقة الافريقية - التي تميزت في ذلك و هي -بالترتيب الأبجدي للدول</a:t>
            </a:r>
            <a:r>
              <a:rPr kumimoji="0" lang="en-US"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 </a:t>
            </a:r>
            <a:endParaRPr kumimoji="0" lang="fr-FR" altLang="fr-FR" sz="1600" b="0" i="0" u="none" strike="noStrike" cap="none" normalizeH="0" baseline="0" dirty="0">
              <a:ln>
                <a:noFill/>
              </a:ln>
              <a:solidFill>
                <a:schemeClr val="tx1"/>
              </a:solidFill>
              <a:effectLst/>
            </a:endParaRPr>
          </a:p>
          <a:p>
            <a:pPr lvl="2" algn="r" defTabSz="914400" rtl="1">
              <a:buFontTx/>
              <a:buChar char="•"/>
            </a:pPr>
            <a:r>
              <a:rPr lang="ar-TN" altLang="fr-FR" b="1" dirty="0">
                <a:latin typeface="Calibri" panose="020F0502020204030204" pitchFamily="34" charset="0"/>
                <a:cs typeface="Calibri" panose="020F0502020204030204" pitchFamily="34" charset="0"/>
              </a:rPr>
              <a:t>وزارة تكنولوجيات الاتصال بالجمهورية التونسية</a:t>
            </a:r>
            <a:endParaRPr lang="fr-FR" altLang="fr-FR" b="1" dirty="0">
              <a:latin typeface="Calibri" panose="020F0502020204030204" pitchFamily="34" charset="0"/>
              <a:cs typeface="Calibri" panose="020F0502020204030204" pitchFamily="34" charset="0"/>
            </a:endParaRPr>
          </a:p>
          <a:p>
            <a:pPr lvl="2" algn="r" defTabSz="914400" rtl="1">
              <a:buFontTx/>
              <a:buChar char="•"/>
            </a:pPr>
            <a:r>
              <a:rPr lang="ar-TN" altLang="fr-FR" b="1" dirty="0">
                <a:latin typeface="Calibri" panose="020F0502020204030204" pitchFamily="34" charset="0"/>
                <a:cs typeface="Calibri" panose="020F0502020204030204" pitchFamily="34" charset="0"/>
              </a:rPr>
              <a:t>الهيئة العامة للاتصالات والمعلوماتية بدولة ليبيا </a:t>
            </a:r>
            <a:endParaRPr lang="fr-FR" altLang="fr-FR" b="1" dirty="0">
              <a:latin typeface="Calibri" panose="020F0502020204030204" pitchFamily="34" charset="0"/>
              <a:cs typeface="Calibri" panose="020F0502020204030204" pitchFamily="34" charset="0"/>
            </a:endParaRPr>
          </a:p>
          <a:p>
            <a:pPr lvl="2" algn="r" defTabSz="914400" rtl="1">
              <a:buFontTx/>
              <a:buChar char="•"/>
            </a:pPr>
            <a:r>
              <a:rPr lang="ar-TN" altLang="fr-FR" b="1" dirty="0">
                <a:latin typeface="Calibri" panose="020F0502020204030204" pitchFamily="34" charset="0"/>
                <a:cs typeface="Calibri" panose="020F0502020204030204" pitchFamily="34" charset="0"/>
              </a:rPr>
              <a:t>الجهاز القومي لتنظيم الاتصالات بجمهورية مصر العربية</a:t>
            </a:r>
            <a:endParaRPr lang="fr-FR" altLang="fr-FR" b="1" dirty="0">
              <a:latin typeface="Calibri" panose="020F0502020204030204" pitchFamily="34" charset="0"/>
              <a:cs typeface="Calibri" panose="020F0502020204030204" pitchFamily="34" charset="0"/>
            </a:endParaRPr>
          </a:p>
          <a:p>
            <a:pPr lvl="2" algn="r" defTabSz="914400" rtl="1">
              <a:buFontTx/>
              <a:buChar char="•"/>
            </a:pPr>
            <a:r>
              <a:rPr lang="ar-TN" altLang="fr-FR" b="1" dirty="0">
                <a:latin typeface="Calibri" panose="020F0502020204030204" pitchFamily="34" charset="0"/>
                <a:cs typeface="Calibri" panose="020F0502020204030204" pitchFamily="34" charset="0"/>
              </a:rPr>
              <a:t>الوكالة الوطنية لتقنين المواصلات بالمملكة المغربية</a:t>
            </a:r>
            <a:endParaRPr lang="fr-FR" altLang="fr-FR" b="1" dirty="0">
              <a:latin typeface="Calibri" panose="020F0502020204030204" pitchFamily="34" charset="0"/>
              <a:cs typeface="Calibri" panose="020F0502020204030204" pitchFamily="34" charset="0"/>
            </a:endParaRPr>
          </a:p>
          <a:p>
            <a:pPr lvl="2" algn="r" defTabSz="914400" rtl="1">
              <a:buFontTx/>
              <a:buChar char="•"/>
            </a:pPr>
            <a:r>
              <a:rPr lang="ar-TN" altLang="fr-FR" b="1" dirty="0">
                <a:latin typeface="Calibri" panose="020F0502020204030204" pitchFamily="34" charset="0"/>
                <a:cs typeface="Calibri" panose="020F0502020204030204" pitchFamily="34" charset="0"/>
              </a:rPr>
              <a:t>وزارة التحول الرقمي والابتكار وعصرنة الإدارة بالجمهورية الإسلامية الموريتانية</a:t>
            </a:r>
            <a:endParaRPr lang="fr-FR" altLang="fr-FR" b="1" dirty="0">
              <a:latin typeface="Calibri" panose="020F0502020204030204" pitchFamily="34" charset="0"/>
              <a:cs typeface="Calibri" panose="020F050202020403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496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E55E62F-6F2D-818F-DFB6-9961A30DEB6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1050472" y="847133"/>
            <a:ext cx="2723483" cy="1049946"/>
          </a:xfrm>
          <a:prstGeom prst="rect">
            <a:avLst/>
          </a:prstGeom>
          <a:ln>
            <a:noFill/>
          </a:ln>
          <a:extLst>
            <a:ext uri="{53640926-AAD7-44D8-BBD7-CCE9431645EC}">
              <a14:shadowObscured xmlns:a14="http://schemas.microsoft.com/office/drawing/2010/main"/>
            </a:ext>
          </a:extLst>
        </p:spPr>
      </p:pic>
      <p:sp>
        <p:nvSpPr>
          <p:cNvPr id="5" name="Titre 1">
            <a:extLst>
              <a:ext uri="{FF2B5EF4-FFF2-40B4-BE49-F238E27FC236}">
                <a16:creationId xmlns:a16="http://schemas.microsoft.com/office/drawing/2014/main" id="{778933BC-3A97-D599-1631-F4C32E0963EB}"/>
              </a:ext>
            </a:extLst>
          </p:cNvPr>
          <p:cNvSpPr>
            <a:spLocks noGrp="1"/>
          </p:cNvSpPr>
          <p:nvPr>
            <p:ph type="title"/>
          </p:nvPr>
        </p:nvSpPr>
        <p:spPr>
          <a:xfrm>
            <a:off x="581192" y="702156"/>
            <a:ext cx="11029616" cy="1013800"/>
          </a:xfrm>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 </a:t>
            </a:r>
            <a:br>
              <a:rPr lang="fr-FR" sz="2400" b="1" dirty="0">
                <a:latin typeface="Calibri" panose="020F0502020204030204" pitchFamily="34" charset="0"/>
                <a:cs typeface="Calibri" panose="020F0502020204030204" pitchFamily="34" charset="0"/>
              </a:rPr>
            </a:br>
            <a:r>
              <a:rPr lang="ar-TN" sz="2400" b="1" dirty="0">
                <a:solidFill>
                  <a:schemeClr val="accent6">
                    <a:lumMod val="20000"/>
                    <a:lumOff val="80000"/>
                  </a:schemeClr>
                </a:solidFill>
                <a:latin typeface="Calibri" panose="020F0502020204030204" pitchFamily="34" charset="0"/>
                <a:cs typeface="Calibri" panose="020F0502020204030204" pitchFamily="34" charset="0"/>
              </a:rPr>
              <a:t>الهدف الاستراتيجي الثالث : تعزيز الاندماج الرقمي </a:t>
            </a: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4" name="Rectangle 2">
            <a:extLst>
              <a:ext uri="{FF2B5EF4-FFF2-40B4-BE49-F238E27FC236}">
                <a16:creationId xmlns:a16="http://schemas.microsoft.com/office/drawing/2014/main" id="{8E26C553-F641-0A36-9E20-9E538C4DC34C}"/>
              </a:ext>
            </a:extLst>
          </p:cNvPr>
          <p:cNvSpPr>
            <a:spLocks noChangeArrowheads="1"/>
          </p:cNvSpPr>
          <p:nvPr/>
        </p:nvSpPr>
        <p:spPr bwMode="auto">
          <a:xfrm>
            <a:off x="2049517" y="2211004"/>
            <a:ext cx="9785882"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lgn="r" defTabSz="914400" rtl="1">
              <a:buFont typeface="Wingdings" panose="05000000000000000000" pitchFamily="2" charset="2"/>
              <a:buChar char="§"/>
            </a:pPr>
            <a:r>
              <a:rPr lang="ar-TN" sz="2400" b="1" dirty="0">
                <a:solidFill>
                  <a:srgbClr val="42BA97"/>
                </a:solidFill>
                <a:latin typeface="Calibri" panose="020F0502020204030204" pitchFamily="34" charset="0"/>
                <a:cs typeface="Calibri" panose="020F0502020204030204" pitchFamily="34" charset="0"/>
              </a:rPr>
              <a:t>نشاط "المجلس العربي للإصدار السادس لبروتوكول الانترنت" </a:t>
            </a:r>
            <a:r>
              <a:rPr lang="fr-FR" sz="1800" b="1" dirty="0">
                <a:solidFill>
                  <a:srgbClr val="42BA97"/>
                </a:solidFill>
                <a:latin typeface="Calibri" panose="020F0502020204030204" pitchFamily="34" charset="0"/>
                <a:cs typeface="Calibri" panose="020F0502020204030204" pitchFamily="34" charset="0"/>
              </a:rPr>
              <a:t>Arab IPv6 Council </a:t>
            </a:r>
            <a:r>
              <a:rPr lang="ar-TN" sz="1800" b="1" dirty="0">
                <a:solidFill>
                  <a:srgbClr val="42BA97"/>
                </a:solidFill>
                <a:latin typeface="Calibri" panose="020F0502020204030204" pitchFamily="34" charset="0"/>
                <a:cs typeface="Calibri" panose="020F0502020204030204" pitchFamily="34" charset="0"/>
              </a:rPr>
              <a:t> </a:t>
            </a:r>
            <a:endParaRPr lang="ar-TN" sz="2400" b="1" dirty="0">
              <a:solidFill>
                <a:srgbClr val="42BA97"/>
              </a:solidFill>
              <a:latin typeface="Calibri" panose="020F0502020204030204" pitchFamily="34" charset="0"/>
              <a:cs typeface="Calibri" panose="020F0502020204030204" pitchFamily="34" charset="0"/>
            </a:endParaRPr>
          </a:p>
          <a:p>
            <a:pPr marL="342900" marR="0" lvl="0" indent="-34290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خلال هذا المنتدى تم الإعلان عن اطلاق الدورة الأولى من مسابقة ابتكار حلول</a:t>
            </a:r>
            <a:r>
              <a:rPr kumimoji="0" lang="en-US"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 IPv6</a:t>
            </a: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و</a:t>
            </a:r>
            <a:r>
              <a:rPr kumimoji="0" lang="en-US"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Net5.5G </a:t>
            </a: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وهي مسابقة تهدف الى تسريع تطوير تكنولوجيا المعلومات والاتصالات في المنطقتين العربية والأفريقية و تحفيز نقل البنية التحتية للشبكة إلى</a:t>
            </a:r>
            <a:r>
              <a:rPr kumimoji="0" lang="en-US"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 Net5.5G </a:t>
            </a:r>
            <a:r>
              <a:rPr kumimoji="0" lang="ar-TN" altLang="fr-FR" sz="2400" b="0" i="0" u="none" strike="noStrike" cap="none" normalizeH="0" baseline="0" dirty="0" err="1">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بالاضافة</a:t>
            </a: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 الى تعزيز نشر</a:t>
            </a:r>
            <a:r>
              <a:rPr kumimoji="0" lang="en-US"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 IPv6 </a:t>
            </a:r>
            <a:r>
              <a:rPr kumimoji="0" lang="ar-TN"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في كل القطاعات الصناعية. هذه المسابقة مفتوحة للتنافس لمشغلي الاتصالات، للشركات الكبرى و المتوسطة و الصغرى والشركات الناشئة و معاهد البحوث والجامعات و أيضا الافراد</a:t>
            </a:r>
            <a:r>
              <a:rPr kumimoji="0" lang="en-US" altLang="fr-FR" sz="2400" b="0" i="0" u="none" strike="noStrike" cap="none" normalizeH="0" baseline="0" dirty="0">
                <a:ln>
                  <a:noFill/>
                </a:ln>
                <a:solidFill>
                  <a:schemeClr val="tx1"/>
                </a:solidFill>
                <a:effectLst/>
                <a:latin typeface="Sakkal Majalla" panose="02000000000000000000" pitchFamily="2" charset="-78"/>
                <a:ea typeface="SimSun" panose="02010600030101010101" pitchFamily="2" charset="-122"/>
                <a:cs typeface="Sakkal Majalla" panose="02000000000000000000" pitchFamily="2" charset="-78"/>
              </a:rPr>
              <a:t>.</a:t>
            </a:r>
            <a:endParaRPr kumimoji="0" lang="en-US" altLang="fr-FR"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Rectangle 2">
            <a:extLst>
              <a:ext uri="{FF2B5EF4-FFF2-40B4-BE49-F238E27FC236}">
                <a16:creationId xmlns:a16="http://schemas.microsoft.com/office/drawing/2014/main" id="{D7DE1E15-FB71-2FFA-5477-B8DD318B6B7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3073" name="Image 1">
            <a:extLst>
              <a:ext uri="{FF2B5EF4-FFF2-40B4-BE49-F238E27FC236}">
                <a16:creationId xmlns:a16="http://schemas.microsoft.com/office/drawing/2014/main" id="{31954558-1C90-F6B2-2576-6F29B83810B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1192" y="2716175"/>
            <a:ext cx="1468325" cy="150716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0AB06400-F37F-1769-56EB-3A40C9B0D89D}"/>
              </a:ext>
            </a:extLst>
          </p:cNvPr>
          <p:cNvPicPr>
            <a:picLocks noChangeAspect="1"/>
          </p:cNvPicPr>
          <p:nvPr/>
        </p:nvPicPr>
        <p:blipFill>
          <a:blip r:embed="rId4"/>
          <a:stretch>
            <a:fillRect/>
          </a:stretch>
        </p:blipFill>
        <p:spPr>
          <a:xfrm>
            <a:off x="669469" y="4223344"/>
            <a:ext cx="5696745" cy="2476846"/>
          </a:xfrm>
          <a:prstGeom prst="rect">
            <a:avLst/>
          </a:prstGeom>
        </p:spPr>
      </p:pic>
    </p:spTree>
    <p:extLst>
      <p:ext uri="{BB962C8B-B14F-4D97-AF65-F5344CB8AC3E}">
        <p14:creationId xmlns:p14="http://schemas.microsoft.com/office/powerpoint/2010/main" val="2815310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4CD48-E3F0-4BD1-A807-109BA5818834}"/>
              </a:ext>
            </a:extLst>
          </p:cNvPr>
          <p:cNvSpPr>
            <a:spLocks noGrp="1"/>
          </p:cNvSpPr>
          <p:nvPr>
            <p:ph type="ctrTitle"/>
          </p:nvPr>
        </p:nvSpPr>
        <p:spPr>
          <a:xfrm>
            <a:off x="917239" y="502169"/>
            <a:ext cx="9947792" cy="1438169"/>
          </a:xfrm>
        </p:spPr>
        <p:txBody>
          <a:bodyPr>
            <a:normAutofit/>
          </a:bodyPr>
          <a:lstStyle/>
          <a:p>
            <a:pPr algn="ctr" rtl="1"/>
            <a:r>
              <a:rPr lang="ar-TN" sz="2800" b="1" dirty="0">
                <a:latin typeface="Calibri" panose="020F0502020204030204" pitchFamily="34" charset="0"/>
                <a:cs typeface="Calibri" panose="020F0502020204030204" pitchFamily="34" charset="0"/>
              </a:rPr>
              <a:t>التقرير الدوري عن أنشطة </a:t>
            </a:r>
            <a:br>
              <a:rPr lang="ar-TN" sz="2800" b="1" dirty="0">
                <a:latin typeface="Calibri" panose="020F0502020204030204" pitchFamily="34" charset="0"/>
                <a:cs typeface="Calibri" panose="020F0502020204030204" pitchFamily="34" charset="0"/>
              </a:rPr>
            </a:br>
            <a:r>
              <a:rPr lang="ar-TN" sz="2800" b="1" dirty="0">
                <a:latin typeface="Calibri" panose="020F0502020204030204" pitchFamily="34" charset="0"/>
                <a:cs typeface="Calibri" panose="020F0502020204030204" pitchFamily="34" charset="0"/>
              </a:rPr>
              <a:t>المنظمة العربية لتكنولوجيات الاتصال والمعلومات </a:t>
            </a:r>
            <a:br>
              <a:rPr lang="ar-TN" sz="2800" b="1" dirty="0">
                <a:latin typeface="Calibri" panose="020F0502020204030204" pitchFamily="34" charset="0"/>
                <a:cs typeface="Calibri" panose="020F0502020204030204" pitchFamily="34" charset="0"/>
              </a:rPr>
            </a:br>
            <a:endParaRPr lang="fr-FR" sz="2800" b="1" dirty="0">
              <a:solidFill>
                <a:srgbClr val="42BA97"/>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6814095-BD2E-4D41-9F39-2747C2AB4A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86987" y="920013"/>
            <a:ext cx="1743075" cy="1763825"/>
          </a:xfrm>
          <a:prstGeom prst="rect">
            <a:avLst/>
          </a:prstGeom>
        </p:spPr>
      </p:pic>
      <p:graphicFrame>
        <p:nvGraphicFramePr>
          <p:cNvPr id="15" name="Espace réservé du contenu 3">
            <a:extLst>
              <a:ext uri="{FF2B5EF4-FFF2-40B4-BE49-F238E27FC236}">
                <a16:creationId xmlns:a16="http://schemas.microsoft.com/office/drawing/2014/main" id="{B3C5C0E1-5115-4A24-913F-E21969AD4C17}"/>
              </a:ext>
            </a:extLst>
          </p:cNvPr>
          <p:cNvGraphicFramePr>
            <a:graphicFrameLocks/>
          </p:cNvGraphicFramePr>
          <p:nvPr>
            <p:extLst>
              <p:ext uri="{D42A27DB-BD31-4B8C-83A1-F6EECF244321}">
                <p14:modId xmlns:p14="http://schemas.microsoft.com/office/powerpoint/2010/main" val="2097878547"/>
              </p:ext>
            </p:extLst>
          </p:nvPr>
        </p:nvGraphicFramePr>
        <p:xfrm>
          <a:off x="434715" y="3101682"/>
          <a:ext cx="10912840" cy="3254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1837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 : </a:t>
            </a:r>
            <a:br>
              <a:rPr lang="fr-FR" sz="2400" b="1" dirty="0">
                <a:latin typeface="Calibri" panose="020F0502020204030204" pitchFamily="34" charset="0"/>
                <a:cs typeface="Calibri" panose="020F0502020204030204" pitchFamily="34" charset="0"/>
              </a:rPr>
            </a:br>
            <a:r>
              <a:rPr lang="ar-TN" sz="2400" b="1" dirty="0">
                <a:solidFill>
                  <a:schemeClr val="accent6">
                    <a:lumMod val="20000"/>
                    <a:lumOff val="80000"/>
                  </a:schemeClr>
                </a:solidFill>
                <a:latin typeface="Calibri" panose="020F0502020204030204" pitchFamily="34" charset="0"/>
                <a:cs typeface="Calibri" panose="020F0502020204030204" pitchFamily="34" charset="0"/>
              </a:rPr>
              <a:t>الهدف الاستراتيجي الرابع : تعزيز الثقة الرقميّة</a:t>
            </a: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BEF1392-6ED5-4D4F-89F9-65965DEEE4E6}"/>
              </a:ext>
            </a:extLst>
          </p:cNvPr>
          <p:cNvSpPr>
            <a:spLocks noGrp="1"/>
          </p:cNvSpPr>
          <p:nvPr>
            <p:ph idx="1"/>
          </p:nvPr>
        </p:nvSpPr>
        <p:spPr>
          <a:xfrm>
            <a:off x="581192" y="3735370"/>
            <a:ext cx="11029615" cy="2964010"/>
          </a:xfrm>
        </p:spPr>
        <p:txBody>
          <a:bodyPr>
            <a:noAutofit/>
          </a:bodyPr>
          <a:lstStyle/>
          <a:p>
            <a:pPr algn="justLow" rtl="1">
              <a:buClr>
                <a:srgbClr val="42BA97"/>
              </a:buClr>
            </a:pPr>
            <a:r>
              <a:rPr lang="ar-TN" b="1" dirty="0">
                <a:solidFill>
                  <a:schemeClr val="tx1"/>
                </a:solidFill>
                <a:latin typeface="Calibri" panose="020F0502020204030204" pitchFamily="34" charset="0"/>
                <a:cs typeface="Calibri" panose="020F0502020204030204" pitchFamily="34" charset="0"/>
              </a:rPr>
              <a:t>تم خلال هذه الورشة عرض مناهج عملية لبناء الثقة في خدمات الحكومية الرقمية في المنطقة العربية، كما شكلت هذه الورشة منصة لتبادل الخبرات ووجهات النظر بين الخبراء وممثلين عن أصحاب المصلحة المتعدّدين من القطاعين العام والخاص حول الاستراتيجية العربية للأمن السيبراني وبناء الثقة والأمان في الخدمات الحكومية الرقمية.  إضافة الى مناقشة أفضل الممارسات حول الاستخدام الأمثل للتكنولوجيات الناشئة لتحسين الثقة في الخدمات الرقميّة الحكومية، إلى جانب التباحث في الاتجاهات الجديدة في مجال الاعتراف المتبادل لخدمات الثقة الرقمية في المنطقة العربية.</a:t>
            </a:r>
          </a:p>
          <a:p>
            <a:pPr algn="justLow" rtl="1">
              <a:buClr>
                <a:srgbClr val="42BA97"/>
              </a:buClr>
            </a:pPr>
            <a:r>
              <a:rPr lang="ar-TN" b="1" dirty="0">
                <a:solidFill>
                  <a:schemeClr val="tx1"/>
                </a:solidFill>
                <a:latin typeface="Calibri" panose="020F0502020204030204" pitchFamily="34" charset="0"/>
                <a:cs typeface="Calibri" panose="020F0502020204030204" pitchFamily="34" charset="0"/>
              </a:rPr>
              <a:t>وشملت هذه الورشة أيضاً عقد أول دورة تدريبية حول التشفير للخبراء الحكوميين لتوضيح كيفية مساهمة هذه الأداة الفعّالة في حماية البيانات وتأمين العمليات والخدمات الحكومية الرقمية بشكل أفضل.</a:t>
            </a:r>
          </a:p>
          <a:p>
            <a:pPr algn="r" rtl="1">
              <a:buClr>
                <a:srgbClr val="42BA97"/>
              </a:buClr>
            </a:pPr>
            <a:endParaRPr lang="ar-TN" kern="100" dirty="0">
              <a:solidFill>
                <a:schemeClr val="tx1"/>
              </a:solidFill>
              <a:latin typeface="Calibri" panose="020F0502020204030204" pitchFamily="34" charset="0"/>
              <a:ea typeface="DengXian" panose="02010600030101010101" pitchFamily="2" charset="-122"/>
              <a:cs typeface="Calibri" panose="020F0502020204030204" pitchFamily="34" charset="0"/>
            </a:endParaRPr>
          </a:p>
        </p:txBody>
      </p:sp>
      <p:pic>
        <p:nvPicPr>
          <p:cNvPr id="5" name="Image 4">
            <a:extLst>
              <a:ext uri="{FF2B5EF4-FFF2-40B4-BE49-F238E27FC236}">
                <a16:creationId xmlns:a16="http://schemas.microsoft.com/office/drawing/2014/main" id="{08B8E0B0-07BE-D64F-4C7C-1769F9181D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9513" y="1844293"/>
            <a:ext cx="3309386" cy="1891077"/>
          </a:xfrm>
          <a:prstGeom prst="rect">
            <a:avLst/>
          </a:prstGeom>
        </p:spPr>
      </p:pic>
      <p:sp>
        <p:nvSpPr>
          <p:cNvPr id="4" name="Titre 1">
            <a:extLst>
              <a:ext uri="{FF2B5EF4-FFF2-40B4-BE49-F238E27FC236}">
                <a16:creationId xmlns:a16="http://schemas.microsoft.com/office/drawing/2014/main" id="{12FBFE2C-78EB-7FC6-145E-E87F3BCFD094}"/>
              </a:ext>
            </a:extLst>
          </p:cNvPr>
          <p:cNvSpPr txBox="1">
            <a:spLocks/>
          </p:cNvSpPr>
          <p:nvPr/>
        </p:nvSpPr>
        <p:spPr>
          <a:xfrm>
            <a:off x="4404049" y="1992889"/>
            <a:ext cx="7318438" cy="161414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sz="2400" b="1" dirty="0">
                <a:solidFill>
                  <a:srgbClr val="42BA97"/>
                </a:solidFill>
                <a:latin typeface="Calibri" panose="020F0502020204030204" pitchFamily="34" charset="0"/>
                <a:cs typeface="Calibri" panose="020F0502020204030204" pitchFamily="34" charset="0"/>
              </a:rPr>
              <a:t>النشاط 1 :</a:t>
            </a:r>
            <a:r>
              <a:rPr lang="ar-TN" sz="2000" b="1" dirty="0">
                <a:solidFill>
                  <a:srgbClr val="2683C6"/>
                </a:solidFill>
                <a:latin typeface="Calibri" panose="020F0502020204030204" pitchFamily="34" charset="0"/>
                <a:cs typeface="Calibri" panose="020F0502020204030204" pitchFamily="34" charset="0"/>
              </a:rPr>
              <a:t> </a:t>
            </a:r>
            <a:r>
              <a:rPr lang="ar-TN" sz="2400" b="1" dirty="0">
                <a:solidFill>
                  <a:srgbClr val="2683C6"/>
                </a:solidFill>
                <a:latin typeface="Calibri" panose="020F0502020204030204" pitchFamily="34" charset="0"/>
                <a:cs typeface="Calibri" panose="020F0502020204030204" pitchFamily="34" charset="0"/>
              </a:rPr>
              <a:t>ورشة عمل : بناء الثقة في الخدمات الحكومية الرقمية</a:t>
            </a:r>
          </a:p>
          <a:p>
            <a:pPr algn="r" rtl="1"/>
            <a:endParaRPr lang="ar-TN" sz="2400" b="1" dirty="0">
              <a:solidFill>
                <a:srgbClr val="2683C6"/>
              </a:solidFill>
              <a:latin typeface="Calibri" panose="020F0502020204030204" pitchFamily="34" charset="0"/>
              <a:cs typeface="Calibri" panose="020F0502020204030204" pitchFamily="34" charset="0"/>
            </a:endParaRPr>
          </a:p>
          <a:p>
            <a:pPr algn="r" rtl="1"/>
            <a:r>
              <a:rPr lang="ar-TN" sz="1600" b="1" dirty="0">
                <a:solidFill>
                  <a:schemeClr val="bg1">
                    <a:lumMod val="50000"/>
                  </a:schemeClr>
                </a:solidFill>
                <a:latin typeface="Calibri" panose="020F0502020204030204" pitchFamily="34" charset="0"/>
                <a:cs typeface="Calibri" panose="020F0502020204030204" pitchFamily="34" charset="0"/>
              </a:rPr>
              <a:t>بيت الأمم المتحدة- بيروت/لبنان - 11-12 أيلول/سبتمبر 2023</a:t>
            </a:r>
          </a:p>
          <a:p>
            <a:pPr algn="r" rtl="1"/>
            <a:r>
              <a:rPr lang="ar-TN" sz="1600" u="sng" dirty="0">
                <a:solidFill>
                  <a:schemeClr val="bg1">
                    <a:lumMod val="50000"/>
                  </a:schemeClr>
                </a:solidFill>
                <a:latin typeface="Calibri" panose="020F0502020204030204" pitchFamily="34" charset="0"/>
                <a:cs typeface="Calibri" panose="020F0502020204030204" pitchFamily="34" charset="0"/>
              </a:rPr>
              <a:t>بالتعاون مع لجنة الأمم المتحدة الاقتصادية والاجتماعية لغربي آسيا (الإسكوا) وجمعية الإنترنت والمكتب الإقليمي العربي للاتحاد الدولي للاتصالات</a:t>
            </a:r>
            <a:endParaRPr lang="fr-FR" sz="1600" u="sng"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9003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 :</a:t>
            </a:r>
            <a:br>
              <a:rPr lang="ar-TN" sz="2400" b="1" dirty="0">
                <a:latin typeface="Calibri" panose="020F0502020204030204" pitchFamily="34" charset="0"/>
                <a:cs typeface="Calibri" panose="020F0502020204030204" pitchFamily="34" charset="0"/>
              </a:rPr>
            </a:br>
            <a:r>
              <a:rPr lang="ar-TN" sz="2400" b="1" dirty="0">
                <a:solidFill>
                  <a:schemeClr val="accent6">
                    <a:lumMod val="20000"/>
                    <a:lumOff val="80000"/>
                  </a:schemeClr>
                </a:solidFill>
                <a:latin typeface="Calibri" panose="020F0502020204030204" pitchFamily="34" charset="0"/>
                <a:cs typeface="Calibri" panose="020F0502020204030204" pitchFamily="34" charset="0"/>
              </a:rPr>
              <a:t>الهدف الاستراتيجي الرابع : تعزيز الثقة الرقميّة</a:t>
            </a: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BEF1392-6ED5-4D4F-89F9-65965DEEE4E6}"/>
              </a:ext>
            </a:extLst>
          </p:cNvPr>
          <p:cNvSpPr>
            <a:spLocks noGrp="1"/>
          </p:cNvSpPr>
          <p:nvPr>
            <p:ph idx="1"/>
          </p:nvPr>
        </p:nvSpPr>
        <p:spPr>
          <a:xfrm>
            <a:off x="4513383" y="3191834"/>
            <a:ext cx="7202931" cy="2964010"/>
          </a:xfrm>
        </p:spPr>
        <p:txBody>
          <a:bodyPr>
            <a:noAutofit/>
          </a:bodyPr>
          <a:lstStyle/>
          <a:p>
            <a:pPr algn="r" rtl="1"/>
            <a:r>
              <a:rPr lang="ar-SA" sz="2400" dirty="0">
                <a:solidFill>
                  <a:srgbClr val="050505"/>
                </a:solidFill>
                <a:highlight>
                  <a:srgbClr val="FFFFFF"/>
                </a:highlight>
                <a:latin typeface="Segoe UI Historic" panose="020B0502040204020203" pitchFamily="34" charset="0"/>
              </a:rPr>
              <a:t>نظمت الدورة الثالثة للمؤتمر الدولي لأمن المعلومات والأمن السيبراني </a:t>
            </a:r>
            <a:r>
              <a:rPr lang="fr-FR" sz="2400" dirty="0">
                <a:solidFill>
                  <a:srgbClr val="050505"/>
                </a:solidFill>
                <a:highlight>
                  <a:srgbClr val="FFFFFF"/>
                </a:highlight>
                <a:latin typeface="Segoe UI Historic" panose="020B0502040204020203" pitchFamily="34" charset="0"/>
              </a:rPr>
              <a:t>CAISEC ’24 </a:t>
            </a:r>
            <a:r>
              <a:rPr lang="ar-SA" sz="2400" dirty="0">
                <a:solidFill>
                  <a:srgbClr val="050505"/>
                </a:solidFill>
                <a:highlight>
                  <a:srgbClr val="FFFFFF"/>
                </a:highlight>
                <a:latin typeface="Segoe UI Historic" panose="020B0502040204020203" pitchFamily="34" charset="0"/>
              </a:rPr>
              <a:t>تحت رعاية دولة رئيس مجلس الوزراء الدكتور مصطفى مدبولي بجمهورية مصر العربية بالقاهرة أيام 04 و 05 جوان 2024 بالتعاون بين شركة ميركوري </a:t>
            </a:r>
            <a:r>
              <a:rPr lang="ar-SA" sz="2400" dirty="0" err="1">
                <a:solidFill>
                  <a:srgbClr val="050505"/>
                </a:solidFill>
                <a:highlight>
                  <a:srgbClr val="FFFFFF"/>
                </a:highlight>
                <a:latin typeface="Segoe UI Historic" panose="020B0502040204020203" pitchFamily="34" charset="0"/>
              </a:rPr>
              <a:t>كومينيكيشنز</a:t>
            </a:r>
            <a:r>
              <a:rPr lang="ar-SA" sz="2400" dirty="0">
                <a:solidFill>
                  <a:srgbClr val="050505"/>
                </a:solidFill>
                <a:highlight>
                  <a:srgbClr val="FFFFFF"/>
                </a:highlight>
                <a:latin typeface="Segoe UI Historic" panose="020B0502040204020203" pitchFamily="34" charset="0"/>
              </a:rPr>
              <a:t> هذا المؤتمر و المنظمة العربية لتكنولوجيات الاتصال و المعلومات. </a:t>
            </a:r>
          </a:p>
          <a:p>
            <a:pPr algn="r" rtl="1"/>
            <a:r>
              <a:rPr lang="ar-SA" sz="2400" dirty="0">
                <a:solidFill>
                  <a:srgbClr val="050505"/>
                </a:solidFill>
                <a:highlight>
                  <a:srgbClr val="FFFFFF"/>
                </a:highlight>
                <a:latin typeface="Segoe UI Historic" panose="020B0502040204020203" pitchFamily="34" charset="0"/>
              </a:rPr>
              <a:t>افتتح المؤتمر معالي السيد الأمين العام لجامعة الدول العربية</a:t>
            </a:r>
          </a:p>
          <a:p>
            <a:pPr algn="r" rtl="1"/>
            <a:r>
              <a:rPr lang="ar-SA" sz="2400" dirty="0">
                <a:solidFill>
                  <a:srgbClr val="050505"/>
                </a:solidFill>
                <a:highlight>
                  <a:srgbClr val="FFFFFF"/>
                </a:highlight>
                <a:latin typeface="Segoe UI Historic" panose="020B0502040204020203" pitchFamily="34" charset="0"/>
              </a:rPr>
              <a:t>و شمل برنامج المؤتمر مجموعة متنوعة من الجلسات والورش العملية التي تغطي مواضيع مثل استراتيجيات الأمن السيبراني، وإدارة المخاطر الرقمية، وتقنيات الكشف عن الاختراقات، وأحدث التقنيات في مجال الحماية من الهجمات السيبرانية.</a:t>
            </a:r>
          </a:p>
        </p:txBody>
      </p:sp>
      <p:sp>
        <p:nvSpPr>
          <p:cNvPr id="4" name="Titre 1">
            <a:extLst>
              <a:ext uri="{FF2B5EF4-FFF2-40B4-BE49-F238E27FC236}">
                <a16:creationId xmlns:a16="http://schemas.microsoft.com/office/drawing/2014/main" id="{12FBFE2C-78EB-7FC6-145E-E87F3BCFD094}"/>
              </a:ext>
            </a:extLst>
          </p:cNvPr>
          <p:cNvSpPr txBox="1">
            <a:spLocks/>
          </p:cNvSpPr>
          <p:nvPr/>
        </p:nvSpPr>
        <p:spPr>
          <a:xfrm>
            <a:off x="5189496" y="2501028"/>
            <a:ext cx="6639089" cy="70071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sz="2400" b="1" dirty="0">
                <a:solidFill>
                  <a:srgbClr val="42BA97"/>
                </a:solidFill>
                <a:latin typeface="Calibri" panose="020F0502020204030204" pitchFamily="34" charset="0"/>
                <a:cs typeface="Calibri" panose="020F0502020204030204" pitchFamily="34" charset="0"/>
              </a:rPr>
              <a:t>النشاط 2 :</a:t>
            </a:r>
            <a:r>
              <a:rPr lang="ar-TN" sz="2000" b="1" dirty="0">
                <a:solidFill>
                  <a:srgbClr val="2683C6"/>
                </a:solidFill>
                <a:latin typeface="Calibri" panose="020F0502020204030204" pitchFamily="34" charset="0"/>
                <a:cs typeface="Calibri" panose="020F0502020204030204" pitchFamily="34" charset="0"/>
              </a:rPr>
              <a:t> </a:t>
            </a:r>
            <a:r>
              <a:rPr lang="ar-TN" sz="2400" b="1" dirty="0">
                <a:solidFill>
                  <a:srgbClr val="2683C6"/>
                </a:solidFill>
                <a:latin typeface="Calibri" panose="020F0502020204030204" pitchFamily="34" charset="0"/>
                <a:cs typeface="Calibri" panose="020F0502020204030204" pitchFamily="34" charset="0"/>
              </a:rPr>
              <a:t>مؤتمر</a:t>
            </a:r>
            <a:r>
              <a:rPr lang="ar-SA" sz="2400" b="1" dirty="0">
                <a:solidFill>
                  <a:srgbClr val="2683C6"/>
                </a:solidFill>
                <a:latin typeface="Calibri" panose="020F0502020204030204" pitchFamily="34" charset="0"/>
                <a:cs typeface="Calibri" panose="020F0502020204030204" pitchFamily="34" charset="0"/>
              </a:rPr>
              <a:t> 24</a:t>
            </a:r>
            <a:r>
              <a:rPr lang="ar-TN" sz="2400" b="1" dirty="0">
                <a:solidFill>
                  <a:srgbClr val="2683C6"/>
                </a:solidFill>
                <a:latin typeface="Calibri" panose="020F0502020204030204" pitchFamily="34" charset="0"/>
                <a:cs typeface="Calibri" panose="020F0502020204030204" pitchFamily="34" charset="0"/>
              </a:rPr>
              <a:t> </a:t>
            </a:r>
            <a:r>
              <a:rPr lang="fr-FR" sz="2400" b="1" dirty="0">
                <a:solidFill>
                  <a:srgbClr val="2683C6"/>
                </a:solidFill>
                <a:latin typeface="Calibri" panose="020F0502020204030204" pitchFamily="34" charset="0"/>
                <a:cs typeface="Calibri" panose="020F0502020204030204" pitchFamily="34" charset="0"/>
              </a:rPr>
              <a:t>CAISEC</a:t>
            </a:r>
            <a:endParaRPr lang="ar-TN" sz="2400" b="1" dirty="0">
              <a:solidFill>
                <a:srgbClr val="2683C6"/>
              </a:solidFill>
              <a:latin typeface="Calibri" panose="020F0502020204030204" pitchFamily="34" charset="0"/>
              <a:cs typeface="Calibri" panose="020F0502020204030204" pitchFamily="34" charset="0"/>
            </a:endParaRPr>
          </a:p>
          <a:p>
            <a:pPr algn="r" rtl="1"/>
            <a:endParaRPr lang="ar-TN" sz="2400" b="1" dirty="0">
              <a:solidFill>
                <a:srgbClr val="2683C6"/>
              </a:solidFill>
              <a:latin typeface="Calibri" panose="020F0502020204030204" pitchFamily="34" charset="0"/>
              <a:cs typeface="Calibri" panose="020F0502020204030204" pitchFamily="34" charset="0"/>
            </a:endParaRPr>
          </a:p>
          <a:p>
            <a:pPr algn="r" rtl="1"/>
            <a:endParaRPr lang="ar-TN" sz="1600" b="1" dirty="0">
              <a:solidFill>
                <a:schemeClr val="bg1">
                  <a:lumMod val="50000"/>
                </a:schemeClr>
              </a:solidFill>
              <a:latin typeface="Calibri" panose="020F0502020204030204" pitchFamily="34" charset="0"/>
              <a:cs typeface="Calibri" panose="020F0502020204030204" pitchFamily="34" charset="0"/>
            </a:endParaRPr>
          </a:p>
        </p:txBody>
      </p:sp>
      <p:pic>
        <p:nvPicPr>
          <p:cNvPr id="4098" name="Picture 2">
            <a:extLst>
              <a:ext uri="{FF2B5EF4-FFF2-40B4-BE49-F238E27FC236}">
                <a16:creationId xmlns:a16="http://schemas.microsoft.com/office/drawing/2014/main" id="{85D75603-DDCB-CEB0-5908-E6C5C5BFAE2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7681" y="3710466"/>
            <a:ext cx="4044461" cy="2265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517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 : </a:t>
            </a:r>
            <a:br>
              <a:rPr lang="fr-FR" sz="2400" b="1" dirty="0">
                <a:latin typeface="Calibri" panose="020F0502020204030204" pitchFamily="34" charset="0"/>
                <a:cs typeface="Calibri" panose="020F0502020204030204" pitchFamily="34" charset="0"/>
              </a:rPr>
            </a:br>
            <a:r>
              <a:rPr lang="ar-TN" sz="2400" b="1" dirty="0">
                <a:solidFill>
                  <a:schemeClr val="accent6">
                    <a:lumMod val="20000"/>
                    <a:lumOff val="80000"/>
                  </a:schemeClr>
                </a:solidFill>
                <a:latin typeface="Calibri" panose="020F0502020204030204" pitchFamily="34" charset="0"/>
                <a:cs typeface="Calibri" panose="020F0502020204030204" pitchFamily="34" charset="0"/>
              </a:rPr>
              <a:t>الهدف الاستراتيجي الرابع : تعزيز الثقة الرقميّة</a:t>
            </a: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BEF1392-6ED5-4D4F-89F9-65965DEEE4E6}"/>
              </a:ext>
            </a:extLst>
          </p:cNvPr>
          <p:cNvSpPr>
            <a:spLocks noGrp="1"/>
          </p:cNvSpPr>
          <p:nvPr>
            <p:ph idx="1"/>
          </p:nvPr>
        </p:nvSpPr>
        <p:spPr>
          <a:xfrm>
            <a:off x="581192" y="4034136"/>
            <a:ext cx="11029615" cy="2665244"/>
          </a:xfrm>
        </p:spPr>
        <p:txBody>
          <a:bodyPr>
            <a:noAutofit/>
          </a:bodyPr>
          <a:lstStyle/>
          <a:p>
            <a:pPr algn="justLow" rtl="1">
              <a:buClr>
                <a:srgbClr val="42BA97"/>
              </a:buClr>
            </a:pPr>
            <a:r>
              <a:rPr lang="ar-TN" b="1" dirty="0">
                <a:solidFill>
                  <a:schemeClr val="tx1"/>
                </a:solidFill>
                <a:latin typeface="Calibri" panose="020F0502020204030204" pitchFamily="34" charset="0"/>
                <a:cs typeface="Calibri" panose="020F0502020204030204" pitchFamily="34" charset="0"/>
              </a:rPr>
              <a:t>شملت أشغال هذه الدورة من المنتدى جلستين تطرقت الجلسة الأولى الى تقديم نظرة شاملة عن الأمن السيبراني في المنطقة العربية مع تقديم لآخر التحديثات حول المخاطر والثغرات التي تواجهها الدول العربية في العصر الرقمي كما تم بحث استراتيجيات إدارة نقاط الضعف ومعالجة الثغرات، مع التركيز على التوازن الدقيق بين التقدم التكنولوجي والتدابير الأمنية للتخفيف من حدة التهديدات والاستجابة للحوادث والأطر التنظيمية المساعدة على ذلك.</a:t>
            </a:r>
          </a:p>
          <a:p>
            <a:pPr algn="justLow" rtl="1">
              <a:buClr>
                <a:srgbClr val="42BA97"/>
              </a:buClr>
            </a:pPr>
            <a:r>
              <a:rPr lang="ar-TN" b="1" dirty="0">
                <a:solidFill>
                  <a:schemeClr val="tx1"/>
                </a:solidFill>
                <a:latin typeface="Calibri" panose="020F0502020204030204" pitchFamily="34" charset="0"/>
                <a:cs typeface="Calibri" panose="020F0502020204030204" pitchFamily="34" charset="0"/>
              </a:rPr>
              <a:t>فيما تطرقت أشغال الجلسة الثانية لموضوع حماية البيانات الشخصية في ظل الاتجاهات التكنولوجية الجديدة: المخاطر والفرص. وتم خلالها عرض وتحليل عميق للاستراتيجيات والنجاحات في مجال حماية البيانات الشخصية. من خلال تسليط الضوء على تجارب وقصص النجاح العربية والإقليمية والدولية من مختلف الممارسات والأطر القانونية للاستفادة منها واكتساب معرفة ثريّة حول تنفيذ استراتيجيات قوية لحماية البيانات، وضمان الامتثال للمعايير الدولية، وتعزيز بيئة رقمية آمنة للبيانات الشخصية على الصعيد الدولي.</a:t>
            </a:r>
          </a:p>
          <a:p>
            <a:pPr algn="r" rtl="1">
              <a:buClr>
                <a:srgbClr val="42BA97"/>
              </a:buClr>
            </a:pPr>
            <a:endParaRPr lang="ar-TN" kern="100" dirty="0">
              <a:solidFill>
                <a:schemeClr val="tx1"/>
              </a:solidFill>
              <a:latin typeface="Calibri" panose="020F0502020204030204" pitchFamily="34" charset="0"/>
              <a:ea typeface="DengXian" panose="02010600030101010101" pitchFamily="2" charset="-122"/>
              <a:cs typeface="Calibri" panose="020F0502020204030204" pitchFamily="34" charset="0"/>
            </a:endParaRPr>
          </a:p>
        </p:txBody>
      </p:sp>
      <p:sp>
        <p:nvSpPr>
          <p:cNvPr id="4" name="Titre 1">
            <a:extLst>
              <a:ext uri="{FF2B5EF4-FFF2-40B4-BE49-F238E27FC236}">
                <a16:creationId xmlns:a16="http://schemas.microsoft.com/office/drawing/2014/main" id="{12FBFE2C-78EB-7FC6-145E-E87F3BCFD094}"/>
              </a:ext>
            </a:extLst>
          </p:cNvPr>
          <p:cNvSpPr txBox="1">
            <a:spLocks/>
          </p:cNvSpPr>
          <p:nvPr/>
        </p:nvSpPr>
        <p:spPr>
          <a:xfrm>
            <a:off x="4404049" y="1715956"/>
            <a:ext cx="7318438" cy="18910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sz="2400" b="1" dirty="0">
                <a:solidFill>
                  <a:srgbClr val="42BA97"/>
                </a:solidFill>
                <a:latin typeface="Calibri" panose="020F0502020204030204" pitchFamily="34" charset="0"/>
                <a:cs typeface="Calibri" panose="020F0502020204030204" pitchFamily="34" charset="0"/>
              </a:rPr>
              <a:t>النشاط </a:t>
            </a:r>
            <a:r>
              <a:rPr lang="fr-FR" sz="2400" b="1" dirty="0">
                <a:solidFill>
                  <a:srgbClr val="42BA97"/>
                </a:solidFill>
                <a:latin typeface="Calibri" panose="020F0502020204030204" pitchFamily="34" charset="0"/>
                <a:cs typeface="Calibri" panose="020F0502020204030204" pitchFamily="34" charset="0"/>
              </a:rPr>
              <a:t>3</a:t>
            </a:r>
            <a:r>
              <a:rPr lang="ar-TN" sz="2400" b="1" dirty="0">
                <a:solidFill>
                  <a:srgbClr val="42BA97"/>
                </a:solidFill>
                <a:latin typeface="Calibri" panose="020F0502020204030204" pitchFamily="34" charset="0"/>
                <a:cs typeface="Calibri" panose="020F0502020204030204" pitchFamily="34" charset="0"/>
              </a:rPr>
              <a:t> :</a:t>
            </a:r>
            <a:r>
              <a:rPr lang="ar-TN" sz="2000" b="1" dirty="0">
                <a:solidFill>
                  <a:srgbClr val="2683C6"/>
                </a:solidFill>
                <a:latin typeface="Calibri" panose="020F0502020204030204" pitchFamily="34" charset="0"/>
                <a:cs typeface="Calibri" panose="020F0502020204030204" pitchFamily="34" charset="0"/>
              </a:rPr>
              <a:t> </a:t>
            </a:r>
            <a:r>
              <a:rPr lang="ar-TN" sz="2400" b="1" dirty="0">
                <a:solidFill>
                  <a:srgbClr val="1CADE4"/>
                </a:solidFill>
                <a:latin typeface="Calibri" panose="020F0502020204030204" pitchFamily="34" charset="0"/>
                <a:cs typeface="Calibri" panose="020F0502020204030204" pitchFamily="34" charset="0"/>
              </a:rPr>
              <a:t>الأيام العربية للأمن السيبراني </a:t>
            </a:r>
          </a:p>
          <a:p>
            <a:pPr algn="r" rtl="1"/>
            <a:r>
              <a:rPr lang="ar-TN" sz="2400" b="1" dirty="0">
                <a:solidFill>
                  <a:srgbClr val="42BA97"/>
                </a:solidFill>
                <a:latin typeface="Calibri" panose="020F0502020204030204" pitchFamily="34" charset="0"/>
                <a:cs typeface="Calibri" panose="020F0502020204030204" pitchFamily="34" charset="0"/>
              </a:rPr>
              <a:t>1/ الدورة الثالثة للمنتدى العربي للأمن السيبراني </a:t>
            </a:r>
          </a:p>
          <a:p>
            <a:pPr algn="r" rtl="1"/>
            <a:r>
              <a:rPr lang="ar-TN" sz="2000" b="1" dirty="0">
                <a:solidFill>
                  <a:srgbClr val="2683C6"/>
                </a:solidFill>
                <a:latin typeface="Calibri" panose="020F0502020204030204" pitchFamily="34" charset="0"/>
                <a:cs typeface="Calibri" panose="020F0502020204030204" pitchFamily="34" charset="0"/>
              </a:rPr>
              <a:t>"حماية البيانات الشخصية في عصر البيانات الضخمة والذكاء الاصطناعي" </a:t>
            </a:r>
          </a:p>
          <a:p>
            <a:pPr algn="r" rtl="1"/>
            <a:r>
              <a:rPr lang="ar-TN" sz="1600" b="1" dirty="0">
                <a:solidFill>
                  <a:schemeClr val="bg1">
                    <a:lumMod val="50000"/>
                  </a:schemeClr>
                </a:solidFill>
                <a:latin typeface="Calibri" panose="020F0502020204030204" pitchFamily="34" charset="0"/>
                <a:cs typeface="Calibri" panose="020F0502020204030204" pitchFamily="34" charset="0"/>
              </a:rPr>
              <a:t>تونس – الجمهورية التونسية – 05 كانون الأول / ديسمبر 2023 </a:t>
            </a:r>
          </a:p>
          <a:p>
            <a:pPr algn="r" rtl="1"/>
            <a:endParaRPr lang="ar-TN" sz="1600" b="1" dirty="0">
              <a:solidFill>
                <a:schemeClr val="bg1">
                  <a:lumMod val="50000"/>
                </a:schemeClr>
              </a:solidFill>
              <a:latin typeface="Calibri" panose="020F0502020204030204" pitchFamily="34" charset="0"/>
              <a:cs typeface="Calibri" panose="020F0502020204030204" pitchFamily="34" charset="0"/>
            </a:endParaRPr>
          </a:p>
        </p:txBody>
      </p:sp>
      <p:pic>
        <p:nvPicPr>
          <p:cNvPr id="9" name="Image 8">
            <a:extLst>
              <a:ext uri="{FF2B5EF4-FFF2-40B4-BE49-F238E27FC236}">
                <a16:creationId xmlns:a16="http://schemas.microsoft.com/office/drawing/2014/main" id="{69B54EBF-F882-57C1-D49E-1AB928E97E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9513" y="1929507"/>
            <a:ext cx="3309386" cy="1891078"/>
          </a:xfrm>
          <a:prstGeom prst="rect">
            <a:avLst/>
          </a:prstGeom>
        </p:spPr>
      </p:pic>
      <p:pic>
        <p:nvPicPr>
          <p:cNvPr id="10" name="Image 9">
            <a:extLst>
              <a:ext uri="{FF2B5EF4-FFF2-40B4-BE49-F238E27FC236}">
                <a16:creationId xmlns:a16="http://schemas.microsoft.com/office/drawing/2014/main" id="{0F558EEC-87CF-EE0E-AE78-6BBFB08E29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0276" y="2262345"/>
            <a:ext cx="1219306" cy="1225402"/>
          </a:xfrm>
          <a:prstGeom prst="rect">
            <a:avLst/>
          </a:prstGeom>
        </p:spPr>
      </p:pic>
    </p:spTree>
    <p:extLst>
      <p:ext uri="{BB962C8B-B14F-4D97-AF65-F5344CB8AC3E}">
        <p14:creationId xmlns:p14="http://schemas.microsoft.com/office/powerpoint/2010/main" val="307274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 : </a:t>
            </a:r>
            <a:br>
              <a:rPr lang="fr-FR" sz="2400" b="1" dirty="0">
                <a:latin typeface="Calibri" panose="020F0502020204030204" pitchFamily="34" charset="0"/>
                <a:cs typeface="Calibri" panose="020F0502020204030204" pitchFamily="34" charset="0"/>
              </a:rPr>
            </a:br>
            <a:r>
              <a:rPr lang="ar-TN" sz="2400" b="1" dirty="0">
                <a:solidFill>
                  <a:schemeClr val="accent6">
                    <a:lumMod val="20000"/>
                    <a:lumOff val="80000"/>
                  </a:schemeClr>
                </a:solidFill>
                <a:latin typeface="Calibri" panose="020F0502020204030204" pitchFamily="34" charset="0"/>
                <a:cs typeface="Calibri" panose="020F0502020204030204" pitchFamily="34" charset="0"/>
              </a:rPr>
              <a:t>الهدف الاستراتيجي الرابع : تعزيز الثقة الرقميّة</a:t>
            </a: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4" name="Titre 1">
            <a:extLst>
              <a:ext uri="{FF2B5EF4-FFF2-40B4-BE49-F238E27FC236}">
                <a16:creationId xmlns:a16="http://schemas.microsoft.com/office/drawing/2014/main" id="{12FBFE2C-78EB-7FC6-145E-E87F3BCFD094}"/>
              </a:ext>
            </a:extLst>
          </p:cNvPr>
          <p:cNvSpPr txBox="1">
            <a:spLocks/>
          </p:cNvSpPr>
          <p:nvPr/>
        </p:nvSpPr>
        <p:spPr>
          <a:xfrm>
            <a:off x="1165123" y="1923057"/>
            <a:ext cx="10574594" cy="410005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sz="2500" b="1" dirty="0">
                <a:solidFill>
                  <a:srgbClr val="42BA97"/>
                </a:solidFill>
                <a:latin typeface="Calibri" panose="020F0502020204030204" pitchFamily="34" charset="0"/>
                <a:cs typeface="Calibri" panose="020F0502020204030204" pitchFamily="34" charset="0"/>
              </a:rPr>
              <a:t>النشاط 4 </a:t>
            </a:r>
            <a:r>
              <a:rPr lang="ar-SA" sz="2500" b="1" dirty="0">
                <a:solidFill>
                  <a:srgbClr val="42BA97"/>
                </a:solidFill>
                <a:latin typeface="Calibri" panose="020F0502020204030204" pitchFamily="34" charset="0"/>
                <a:cs typeface="Calibri" panose="020F0502020204030204" pitchFamily="34" charset="0"/>
              </a:rPr>
              <a:t>: الشبكة العربية للثقة الرقمية</a:t>
            </a:r>
          </a:p>
          <a:p>
            <a:pPr algn="r" rtl="1"/>
            <a:endParaRPr lang="ar-SA" sz="2500" b="1" dirty="0">
              <a:solidFill>
                <a:srgbClr val="42BA97"/>
              </a:solidFill>
              <a:latin typeface="Calibri" panose="020F0502020204030204" pitchFamily="34" charset="0"/>
              <a:cs typeface="Calibri" panose="020F0502020204030204" pitchFamily="34" charset="0"/>
            </a:endParaRPr>
          </a:p>
          <a:p>
            <a:pPr algn="r" rtl="1"/>
            <a:endParaRPr lang="ar-SA" sz="2500" b="1" dirty="0">
              <a:solidFill>
                <a:srgbClr val="2683C6"/>
              </a:solidFill>
              <a:latin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pPr>
            <a:r>
              <a:rPr lang="ar-SA" sz="2500" dirty="0">
                <a:solidFill>
                  <a:schemeClr val="tx1"/>
                </a:solidFill>
                <a:latin typeface="Calibri" panose="020F0502020204030204" pitchFamily="34" charset="0"/>
                <a:ea typeface="+mn-ea"/>
                <a:cs typeface="Calibri" panose="020F0502020204030204" pitchFamily="34" charset="0"/>
              </a:rPr>
              <a:t>تم عقد اجتماع فرق العمل التابعة للشبكة (الفريق التقني والفريق القانوني) | 18 </a:t>
            </a:r>
            <a:r>
              <a:rPr lang="ar-SA" sz="2500" dirty="0" err="1">
                <a:solidFill>
                  <a:schemeClr val="tx1"/>
                </a:solidFill>
                <a:latin typeface="Calibri" panose="020F0502020204030204" pitchFamily="34" charset="0"/>
                <a:ea typeface="+mn-ea"/>
                <a:cs typeface="Calibri" panose="020F0502020204030204" pitchFamily="34" charset="0"/>
              </a:rPr>
              <a:t>أفريل</a:t>
            </a:r>
            <a:r>
              <a:rPr lang="ar-SA" sz="2500" dirty="0">
                <a:solidFill>
                  <a:schemeClr val="tx1"/>
                </a:solidFill>
                <a:latin typeface="Calibri" panose="020F0502020204030204" pitchFamily="34" charset="0"/>
                <a:ea typeface="+mn-ea"/>
                <a:cs typeface="Calibri" panose="020F0502020204030204" pitchFamily="34" charset="0"/>
              </a:rPr>
              <a:t> 2023 عبر منصة زووم</a:t>
            </a:r>
          </a:p>
          <a:p>
            <a:pPr marL="342900" lvl="0" indent="-342900" algn="r" rtl="1">
              <a:lnSpc>
                <a:spcPct val="107000"/>
              </a:lnSpc>
              <a:spcAft>
                <a:spcPts val="800"/>
              </a:spcAft>
              <a:buFont typeface="Symbol" panose="05050102010706020507" pitchFamily="18" charset="2"/>
              <a:buChar char=""/>
            </a:pPr>
            <a:r>
              <a:rPr lang="ar-SA" sz="2500" dirty="0">
                <a:solidFill>
                  <a:schemeClr val="tx1"/>
                </a:solidFill>
                <a:latin typeface="Calibri" panose="020F0502020204030204" pitchFamily="34" charset="0"/>
                <a:ea typeface="+mn-ea"/>
                <a:cs typeface="Calibri" panose="020F0502020204030204" pitchFamily="34" charset="0"/>
              </a:rPr>
              <a:t> محور الاجتماع -النقاش حول خطة العمل لسنة 2023 وأيضا إطلاق البرامج الجديدة في إطار عمل الشبكة وهما خاصّة خارطة الطريق من أجل الاعتراف المتبادل لخدمات الثقة الرقمية وأيضا برنامج ردم الفجوات في مجال الثقة الرقمية والتصديق الالكتروني</a:t>
            </a:r>
            <a:r>
              <a:rPr lang="fr-FR" sz="2500" dirty="0">
                <a:solidFill>
                  <a:schemeClr val="tx1"/>
                </a:solidFill>
                <a:latin typeface="Calibri" panose="020F0502020204030204" pitchFamily="34" charset="0"/>
                <a:ea typeface="+mn-ea"/>
                <a:cs typeface="Calibri" panose="020F0502020204030204" pitchFamily="34" charset="0"/>
              </a:rPr>
              <a:t>.</a:t>
            </a:r>
          </a:p>
          <a:p>
            <a:pPr algn="r" rtl="1"/>
            <a:endParaRPr lang="ar-TN" sz="1600" b="1"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690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4CD48-E3F0-4BD1-A807-109BA5818834}"/>
              </a:ext>
            </a:extLst>
          </p:cNvPr>
          <p:cNvSpPr>
            <a:spLocks noGrp="1"/>
          </p:cNvSpPr>
          <p:nvPr>
            <p:ph type="ctrTitle"/>
          </p:nvPr>
        </p:nvSpPr>
        <p:spPr>
          <a:xfrm>
            <a:off x="415941" y="1348396"/>
            <a:ext cx="9815380" cy="1346895"/>
          </a:xfrm>
        </p:spPr>
        <p:txBody>
          <a:bodyPr>
            <a:normAutofit/>
          </a:bodyPr>
          <a:lstStyle/>
          <a:p>
            <a:pPr algn="ctr" rtl="1"/>
            <a:r>
              <a:rPr lang="ar-TN" sz="4000" b="1" dirty="0">
                <a:latin typeface="Calibri" panose="020F0502020204030204" pitchFamily="34" charset="0"/>
                <a:cs typeface="Calibri" panose="020F0502020204030204" pitchFamily="34" charset="0"/>
              </a:rPr>
              <a:t>تقرير أنشطة </a:t>
            </a:r>
            <a:br>
              <a:rPr lang="ar-TN" sz="4000" b="1" dirty="0">
                <a:latin typeface="Calibri" panose="020F0502020204030204" pitchFamily="34" charset="0"/>
                <a:cs typeface="Calibri" panose="020F0502020204030204" pitchFamily="34" charset="0"/>
              </a:rPr>
            </a:br>
            <a:r>
              <a:rPr lang="ar-TN" sz="4000" b="1" dirty="0">
                <a:solidFill>
                  <a:srgbClr val="2683C6"/>
                </a:solidFill>
                <a:latin typeface="Calibri" panose="020F0502020204030204" pitchFamily="34" charset="0"/>
                <a:cs typeface="Calibri" panose="020F0502020204030204" pitchFamily="34" charset="0"/>
              </a:rPr>
              <a:t>المنظمة العربية لتكنولوجيات الاتصال والمعلومات </a:t>
            </a:r>
            <a:endParaRPr lang="fr-FR" sz="4000" b="1" dirty="0">
              <a:solidFill>
                <a:srgbClr val="2683C6"/>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6814095-BD2E-4D41-9F39-2747C2AB4A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30421" y="1142425"/>
            <a:ext cx="1738147" cy="1758838"/>
          </a:xfrm>
          <a:prstGeom prst="rect">
            <a:avLst/>
          </a:prstGeom>
        </p:spPr>
      </p:pic>
      <p:sp>
        <p:nvSpPr>
          <p:cNvPr id="9" name="ZoneTexte 8">
            <a:extLst>
              <a:ext uri="{FF2B5EF4-FFF2-40B4-BE49-F238E27FC236}">
                <a16:creationId xmlns:a16="http://schemas.microsoft.com/office/drawing/2014/main" id="{D6AD4634-2AA4-CE77-ED44-21024163DA04}"/>
              </a:ext>
            </a:extLst>
          </p:cNvPr>
          <p:cNvSpPr txBox="1"/>
          <p:nvPr/>
        </p:nvSpPr>
        <p:spPr>
          <a:xfrm>
            <a:off x="1185864" y="3861614"/>
            <a:ext cx="8524908" cy="1815882"/>
          </a:xfrm>
          <a:prstGeom prst="rect">
            <a:avLst/>
          </a:prstGeom>
          <a:noFill/>
        </p:spPr>
        <p:txBody>
          <a:bodyPr wrap="square">
            <a:spAutoFit/>
          </a:bodyPr>
          <a:lstStyle/>
          <a:p>
            <a:pPr algn="r" rtl="1"/>
            <a:r>
              <a:rPr lang="ar-TN" sz="3600" b="1" dirty="0">
                <a:solidFill>
                  <a:schemeClr val="bg1"/>
                </a:solidFill>
                <a:latin typeface="Calibri" panose="020F0502020204030204" pitchFamily="34" charset="0"/>
                <a:cs typeface="Calibri" panose="020F0502020204030204" pitchFamily="34" charset="0"/>
              </a:rPr>
              <a:t>الإطار العام :</a:t>
            </a:r>
            <a:br>
              <a:rPr lang="ar-TN" sz="3600" b="1" dirty="0">
                <a:solidFill>
                  <a:schemeClr val="bg1"/>
                </a:solidFill>
                <a:latin typeface="Calibri" panose="020F0502020204030204" pitchFamily="34" charset="0"/>
                <a:cs typeface="Calibri" panose="020F0502020204030204" pitchFamily="34" charset="0"/>
              </a:rPr>
            </a:br>
            <a:r>
              <a:rPr lang="ar-TN" sz="4000" b="1" dirty="0">
                <a:solidFill>
                  <a:srgbClr val="EAEBEB"/>
                </a:solidFill>
                <a:latin typeface="Calibri" panose="020F0502020204030204" pitchFamily="34" charset="0"/>
                <a:cs typeface="Calibri" panose="020F0502020204030204" pitchFamily="34" charset="0"/>
              </a:rPr>
              <a:t>الرؤية والأهداف </a:t>
            </a:r>
            <a:r>
              <a:rPr lang="ar-TN" sz="3600" b="1" dirty="0">
                <a:solidFill>
                  <a:schemeClr val="bg1"/>
                </a:solidFill>
                <a:latin typeface="Calibri" panose="020F0502020204030204" pitchFamily="34" charset="0"/>
                <a:cs typeface="Calibri" panose="020F0502020204030204" pitchFamily="34" charset="0"/>
              </a:rPr>
              <a:t>الاستراتيجية للمنظمة العربية لتكنولوجيات الاتصال والمعلومات</a:t>
            </a:r>
          </a:p>
        </p:txBody>
      </p:sp>
      <p:pic>
        <p:nvPicPr>
          <p:cNvPr id="6" name="Image 5">
            <a:extLst>
              <a:ext uri="{FF2B5EF4-FFF2-40B4-BE49-F238E27FC236}">
                <a16:creationId xmlns:a16="http://schemas.microsoft.com/office/drawing/2014/main" id="{9DE01250-E78E-4598-8EC9-38A0CA2A57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37912" y="1142425"/>
            <a:ext cx="1738147" cy="1758838"/>
          </a:xfrm>
          <a:prstGeom prst="rect">
            <a:avLst/>
          </a:prstGeom>
        </p:spPr>
      </p:pic>
    </p:spTree>
    <p:extLst>
      <p:ext uri="{BB962C8B-B14F-4D97-AF65-F5344CB8AC3E}">
        <p14:creationId xmlns:p14="http://schemas.microsoft.com/office/powerpoint/2010/main" val="3298419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 : </a:t>
            </a:r>
            <a:br>
              <a:rPr lang="fr-FR" sz="2400" b="1" dirty="0">
                <a:latin typeface="Calibri" panose="020F0502020204030204" pitchFamily="34" charset="0"/>
                <a:cs typeface="Calibri" panose="020F0502020204030204" pitchFamily="34" charset="0"/>
              </a:rPr>
            </a:br>
            <a:r>
              <a:rPr lang="ar-TN" sz="2400" b="1" dirty="0">
                <a:solidFill>
                  <a:schemeClr val="accent6">
                    <a:lumMod val="20000"/>
                    <a:lumOff val="80000"/>
                  </a:schemeClr>
                </a:solidFill>
                <a:latin typeface="Calibri" panose="020F0502020204030204" pitchFamily="34" charset="0"/>
                <a:cs typeface="Calibri" panose="020F0502020204030204" pitchFamily="34" charset="0"/>
              </a:rPr>
              <a:t>الهدف الاستراتيجي الرابع : تعزيز الثقة الرقميّة</a:t>
            </a: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4" name="Titre 1">
            <a:extLst>
              <a:ext uri="{FF2B5EF4-FFF2-40B4-BE49-F238E27FC236}">
                <a16:creationId xmlns:a16="http://schemas.microsoft.com/office/drawing/2014/main" id="{12FBFE2C-78EB-7FC6-145E-E87F3BCFD094}"/>
              </a:ext>
            </a:extLst>
          </p:cNvPr>
          <p:cNvSpPr txBox="1">
            <a:spLocks/>
          </p:cNvSpPr>
          <p:nvPr/>
        </p:nvSpPr>
        <p:spPr>
          <a:xfrm>
            <a:off x="2639961" y="2055792"/>
            <a:ext cx="9173497" cy="4100052"/>
          </a:xfrm>
          <a:prstGeom prst="rect">
            <a:avLst/>
          </a:prstGeom>
        </p:spPr>
        <p:txBody>
          <a:bodyPr vert="horz" lIns="91440" tIns="45720" rIns="91440" bIns="45720" rtlCol="0" anchor="b">
            <a:normAutofit fontScale="40000" lnSpcReduction="2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sz="8000" b="1" dirty="0">
                <a:solidFill>
                  <a:srgbClr val="42BA97"/>
                </a:solidFill>
                <a:latin typeface="Calibri" panose="020F0502020204030204" pitchFamily="34" charset="0"/>
                <a:cs typeface="Calibri" panose="020F0502020204030204" pitchFamily="34" charset="0"/>
              </a:rPr>
              <a:t>النشاط </a:t>
            </a:r>
            <a:r>
              <a:rPr lang="ar-SA" sz="8000" b="1" dirty="0">
                <a:solidFill>
                  <a:srgbClr val="42BA97"/>
                </a:solidFill>
                <a:latin typeface="Calibri" panose="020F0502020204030204" pitchFamily="34" charset="0"/>
                <a:cs typeface="Calibri" panose="020F0502020204030204" pitchFamily="34" charset="0"/>
              </a:rPr>
              <a:t>6</a:t>
            </a:r>
            <a:r>
              <a:rPr lang="ar-TN" sz="8000" b="1" dirty="0">
                <a:solidFill>
                  <a:srgbClr val="42BA97"/>
                </a:solidFill>
                <a:latin typeface="Calibri" panose="020F0502020204030204" pitchFamily="34" charset="0"/>
                <a:cs typeface="Calibri" panose="020F0502020204030204" pitchFamily="34" charset="0"/>
              </a:rPr>
              <a:t> :</a:t>
            </a:r>
            <a:r>
              <a:rPr lang="ar-TN" sz="7000" b="1" dirty="0">
                <a:solidFill>
                  <a:srgbClr val="2683C6"/>
                </a:solidFill>
                <a:latin typeface="Calibri" panose="020F0502020204030204" pitchFamily="34" charset="0"/>
                <a:cs typeface="Calibri" panose="020F0502020204030204" pitchFamily="34" charset="0"/>
              </a:rPr>
              <a:t>يوم دراسي</a:t>
            </a:r>
            <a:r>
              <a:rPr lang="ar-SA" sz="7000" b="1" dirty="0">
                <a:solidFill>
                  <a:srgbClr val="2683C6"/>
                </a:solidFill>
                <a:latin typeface="Calibri" panose="020F0502020204030204" pitchFamily="34" charset="0"/>
                <a:cs typeface="Calibri" panose="020F0502020204030204" pitchFamily="34" charset="0"/>
              </a:rPr>
              <a:t> </a:t>
            </a:r>
            <a:r>
              <a:rPr lang="ar-TN" sz="7000" b="1" dirty="0">
                <a:solidFill>
                  <a:srgbClr val="2683C6"/>
                </a:solidFill>
                <a:latin typeface="Calibri" panose="020F0502020204030204" pitchFamily="34" charset="0"/>
                <a:cs typeface="Calibri" panose="020F0502020204030204" pitchFamily="34" charset="0"/>
              </a:rPr>
              <a:t> حول الذكاء الاصطناعي بين الأخلاق والقانون </a:t>
            </a:r>
            <a:endParaRPr lang="ar-SA" sz="7000" b="1" dirty="0">
              <a:solidFill>
                <a:srgbClr val="2683C6"/>
              </a:solidFill>
              <a:latin typeface="Calibri" panose="020F0502020204030204" pitchFamily="34" charset="0"/>
              <a:cs typeface="Calibri" panose="020F0502020204030204" pitchFamily="34" charset="0"/>
            </a:endParaRPr>
          </a:p>
          <a:p>
            <a:pPr algn="r" rtl="1"/>
            <a:r>
              <a:rPr lang="ar-TN" sz="5000" b="1" dirty="0">
                <a:solidFill>
                  <a:schemeClr val="bg1">
                    <a:lumMod val="50000"/>
                  </a:schemeClr>
                </a:solidFill>
                <a:latin typeface="Calibri" panose="020F0502020204030204" pitchFamily="34" charset="0"/>
                <a:cs typeface="Calibri" panose="020F0502020204030204" pitchFamily="34" charset="0"/>
              </a:rPr>
              <a:t>تونس – الجمهورية التونسية – </a:t>
            </a:r>
            <a:r>
              <a:rPr lang="ar-SA" sz="5000" b="1" dirty="0">
                <a:solidFill>
                  <a:schemeClr val="bg1">
                    <a:lumMod val="50000"/>
                  </a:schemeClr>
                </a:solidFill>
                <a:latin typeface="Calibri" panose="020F0502020204030204" pitchFamily="34" charset="0"/>
                <a:cs typeface="Calibri" panose="020F0502020204030204" pitchFamily="34" charset="0"/>
              </a:rPr>
              <a:t>25 جانفي 2024، </a:t>
            </a:r>
            <a:r>
              <a:rPr lang="ar-TN" sz="5000" b="1" dirty="0">
                <a:solidFill>
                  <a:schemeClr val="bg1">
                    <a:lumMod val="50000"/>
                  </a:schemeClr>
                </a:solidFill>
                <a:latin typeface="Calibri" panose="020F0502020204030204" pitchFamily="34" charset="0"/>
                <a:cs typeface="Calibri" panose="020F0502020204030204" pitchFamily="34" charset="0"/>
              </a:rPr>
              <a:t> </a:t>
            </a:r>
            <a:endParaRPr lang="ar-SA" sz="5000" b="1" dirty="0">
              <a:solidFill>
                <a:schemeClr val="bg1">
                  <a:lumMod val="50000"/>
                </a:schemeClr>
              </a:solidFill>
              <a:latin typeface="Calibri" panose="020F0502020204030204" pitchFamily="34" charset="0"/>
              <a:cs typeface="Calibri" panose="020F0502020204030204" pitchFamily="34" charset="0"/>
            </a:endParaRPr>
          </a:p>
          <a:p>
            <a:pPr algn="r" rtl="1"/>
            <a:endParaRPr lang="ar-SA" sz="9000" b="1" dirty="0">
              <a:solidFill>
                <a:schemeClr val="bg1">
                  <a:lumMod val="50000"/>
                </a:schemeClr>
              </a:solidFill>
              <a:latin typeface="Calibri" panose="020F0502020204030204" pitchFamily="34" charset="0"/>
              <a:cs typeface="Calibri" panose="020F0502020204030204" pitchFamily="34" charset="0"/>
            </a:endParaRPr>
          </a:p>
          <a:p>
            <a:pPr marL="1143000" indent="-1143000" algn="r" rtl="1">
              <a:buFont typeface="Wingdings" panose="05000000000000000000" pitchFamily="2" charset="2"/>
              <a:buChar char="§"/>
            </a:pPr>
            <a:endParaRPr lang="ar-SA" sz="9000" dirty="0">
              <a:solidFill>
                <a:schemeClr val="bg1">
                  <a:lumMod val="50000"/>
                </a:schemeClr>
              </a:solidFill>
              <a:latin typeface="Calibri" panose="020F0502020204030204" pitchFamily="34" charset="0"/>
              <a:cs typeface="Calibri" panose="020F0502020204030204" pitchFamily="34" charset="0"/>
            </a:endParaRPr>
          </a:p>
          <a:p>
            <a:pPr marL="857250" indent="-857250" algn="r" rtl="1">
              <a:buFont typeface="Wingdings" panose="05000000000000000000" pitchFamily="2" charset="2"/>
              <a:buChar char="§"/>
            </a:pPr>
            <a:r>
              <a:rPr lang="ar-SA" sz="5500" dirty="0">
                <a:solidFill>
                  <a:schemeClr val="tx1"/>
                </a:solidFill>
                <a:latin typeface="Calibri" panose="020F0502020204030204" pitchFamily="34" charset="0"/>
                <a:ea typeface="+mn-ea"/>
                <a:cs typeface="Calibri" panose="020F0502020204030204" pitchFamily="34" charset="0"/>
              </a:rPr>
              <a:t>نظمت  المنظمة العربية لتكنولوجيا المعلومات والاتصال بالتعاون مع المنظمة العربية للتربية والثقافة والعلوم - ألكسو يوما دراسيا حول الذكاء الاصطناعي بين الأخلاق والقانون</a:t>
            </a:r>
          </a:p>
          <a:p>
            <a:pPr marL="857250" indent="-857250" algn="r" rtl="1">
              <a:buFont typeface="Wingdings" panose="05000000000000000000" pitchFamily="2" charset="2"/>
              <a:buChar char="§"/>
            </a:pPr>
            <a:r>
              <a:rPr lang="ar-SA" sz="5500" dirty="0">
                <a:solidFill>
                  <a:schemeClr val="tx1"/>
                </a:solidFill>
                <a:latin typeface="Calibri" panose="020F0502020204030204" pitchFamily="34" charset="0"/>
                <a:ea typeface="+mn-ea"/>
                <a:cs typeface="Calibri" panose="020F0502020204030204" pitchFamily="34" charset="0"/>
              </a:rPr>
              <a:t>إلقاء الضوء على التحولات الحديثة في عالم الذكاء الاصطناعي بما في ذلك تقنيات التعلم الآلي والشبكات العصبية العميقة</a:t>
            </a:r>
          </a:p>
          <a:p>
            <a:pPr marL="857250" indent="-857250" algn="r" rtl="1">
              <a:buFont typeface="Wingdings" panose="05000000000000000000" pitchFamily="2" charset="2"/>
              <a:buChar char="§"/>
            </a:pPr>
            <a:r>
              <a:rPr lang="ar-SA" sz="5500" dirty="0">
                <a:solidFill>
                  <a:schemeClr val="tx1"/>
                </a:solidFill>
                <a:latin typeface="Calibri" panose="020F0502020204030204" pitchFamily="34" charset="0"/>
                <a:ea typeface="+mn-ea"/>
                <a:cs typeface="Calibri" panose="020F0502020204030204" pitchFamily="34" charset="0"/>
              </a:rPr>
              <a:t>استكشاف تفاعل هذه التكنولوجيا الحديثة مع الأنظمة القانونية القائمة وتحديد السياق الذي قد ينشأ عن تطبيقها </a:t>
            </a:r>
          </a:p>
          <a:p>
            <a:pPr marL="857250" indent="-857250" algn="r" rtl="1">
              <a:buFont typeface="Wingdings" panose="05000000000000000000" pitchFamily="2" charset="2"/>
              <a:buChar char="§"/>
            </a:pPr>
            <a:r>
              <a:rPr lang="ar-SA" sz="5500" dirty="0">
                <a:solidFill>
                  <a:schemeClr val="tx1"/>
                </a:solidFill>
                <a:latin typeface="Calibri" panose="020F0502020204030204" pitchFamily="34" charset="0"/>
                <a:ea typeface="+mn-ea"/>
                <a:cs typeface="Calibri" panose="020F0502020204030204" pitchFamily="34" charset="0"/>
              </a:rPr>
              <a:t>مستقبل الذكاء الاصطناعي وكيفية تطوير التشريعات والسياسات العربية لضمان استخدامه بطريقة آمنة ومسؤولة</a:t>
            </a:r>
            <a:r>
              <a:rPr lang="ar-SA" sz="6000" dirty="0">
                <a:solidFill>
                  <a:srgbClr val="050505"/>
                </a:solidFill>
                <a:highlight>
                  <a:srgbClr val="FFFFFF"/>
                </a:highlight>
                <a:latin typeface="Segoe UI Historic" panose="020B0502040204020203" pitchFamily="34" charset="0"/>
              </a:rPr>
              <a:t>.</a:t>
            </a:r>
            <a:endParaRPr lang="ar-TN" sz="6000" dirty="0">
              <a:solidFill>
                <a:srgbClr val="050505"/>
              </a:solidFill>
              <a:highlight>
                <a:srgbClr val="FFFFFF"/>
              </a:highlight>
              <a:latin typeface="Segoe UI Historic" panose="020B0502040204020203" pitchFamily="34" charset="0"/>
            </a:endParaRPr>
          </a:p>
          <a:p>
            <a:pPr algn="r" rtl="1"/>
            <a:endParaRPr lang="ar-TN" sz="1600" b="1" dirty="0">
              <a:solidFill>
                <a:schemeClr val="bg1">
                  <a:lumMod val="50000"/>
                </a:schemeClr>
              </a:solidFill>
              <a:latin typeface="Calibri" panose="020F0502020204030204" pitchFamily="34" charset="0"/>
              <a:cs typeface="Calibri" panose="020F0502020204030204" pitchFamily="34" charset="0"/>
            </a:endParaRPr>
          </a:p>
        </p:txBody>
      </p:sp>
      <p:pic>
        <p:nvPicPr>
          <p:cNvPr id="6146" name="Picture 2" descr="No photo description available.">
            <a:extLst>
              <a:ext uri="{FF2B5EF4-FFF2-40B4-BE49-F238E27FC236}">
                <a16:creationId xmlns:a16="http://schemas.microsoft.com/office/drawing/2014/main" id="{271DCC09-C391-AC42-3915-BA17CC40ECE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35974" y="1984546"/>
            <a:ext cx="2403987" cy="2888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045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4CD48-E3F0-4BD1-A807-109BA5818834}"/>
              </a:ext>
            </a:extLst>
          </p:cNvPr>
          <p:cNvSpPr>
            <a:spLocks noGrp="1"/>
          </p:cNvSpPr>
          <p:nvPr>
            <p:ph type="ctrTitle"/>
          </p:nvPr>
        </p:nvSpPr>
        <p:spPr>
          <a:xfrm>
            <a:off x="581192" y="1057275"/>
            <a:ext cx="9947792" cy="1438169"/>
          </a:xfrm>
        </p:spPr>
        <p:txBody>
          <a:bodyPr>
            <a:normAutofit fontScale="90000"/>
          </a:bodyPr>
          <a:lstStyle/>
          <a:p>
            <a:pPr algn="ctr" rtl="1"/>
            <a:r>
              <a:rPr lang="ar-TN" b="1" dirty="0">
                <a:latin typeface="Calibri" panose="020F0502020204030204" pitchFamily="34" charset="0"/>
                <a:cs typeface="Calibri" panose="020F0502020204030204" pitchFamily="34" charset="0"/>
              </a:rPr>
              <a:t>التقرير الدوري عن أنشطة </a:t>
            </a:r>
            <a:br>
              <a:rPr lang="ar-TN" b="1" dirty="0">
                <a:latin typeface="Calibri" panose="020F0502020204030204" pitchFamily="34" charset="0"/>
                <a:cs typeface="Calibri" panose="020F0502020204030204" pitchFamily="34" charset="0"/>
              </a:rPr>
            </a:br>
            <a:r>
              <a:rPr lang="ar-TN" b="1" dirty="0">
                <a:latin typeface="Calibri" panose="020F0502020204030204" pitchFamily="34" charset="0"/>
                <a:cs typeface="Calibri" panose="020F0502020204030204" pitchFamily="34" charset="0"/>
              </a:rPr>
              <a:t>المنظمة العربية لتكنولوجيات الاتصال والمعلومات </a:t>
            </a:r>
            <a:br>
              <a:rPr lang="ar-TN" b="1" dirty="0">
                <a:latin typeface="Calibri" panose="020F0502020204030204" pitchFamily="34" charset="0"/>
                <a:cs typeface="Calibri" panose="020F0502020204030204" pitchFamily="34" charset="0"/>
              </a:rPr>
            </a:br>
            <a:endParaRPr lang="fr-FR" b="1" dirty="0">
              <a:solidFill>
                <a:srgbClr val="42BA97"/>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6814095-BD2E-4D41-9F39-2747C2AB4A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86987" y="920013"/>
            <a:ext cx="1743075" cy="1763825"/>
          </a:xfrm>
          <a:prstGeom prst="rect">
            <a:avLst/>
          </a:prstGeom>
        </p:spPr>
      </p:pic>
      <p:graphicFrame>
        <p:nvGraphicFramePr>
          <p:cNvPr id="15" name="Espace réservé du contenu 3">
            <a:extLst>
              <a:ext uri="{FF2B5EF4-FFF2-40B4-BE49-F238E27FC236}">
                <a16:creationId xmlns:a16="http://schemas.microsoft.com/office/drawing/2014/main" id="{B3C5C0E1-5115-4A24-913F-E21969AD4C17}"/>
              </a:ext>
            </a:extLst>
          </p:cNvPr>
          <p:cNvGraphicFramePr>
            <a:graphicFrameLocks/>
          </p:cNvGraphicFramePr>
          <p:nvPr>
            <p:extLst>
              <p:ext uri="{D42A27DB-BD31-4B8C-83A1-F6EECF244321}">
                <p14:modId xmlns:p14="http://schemas.microsoft.com/office/powerpoint/2010/main" val="4274954281"/>
              </p:ext>
            </p:extLst>
          </p:nvPr>
        </p:nvGraphicFramePr>
        <p:xfrm>
          <a:off x="434715" y="3102965"/>
          <a:ext cx="10912840" cy="3252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348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 : </a:t>
            </a:r>
            <a:br>
              <a:rPr lang="ar-SA" sz="2400" b="1" dirty="0">
                <a:latin typeface="Calibri" panose="020F0502020204030204" pitchFamily="34" charset="0"/>
                <a:cs typeface="Calibri" panose="020F0502020204030204" pitchFamily="34" charset="0"/>
              </a:rPr>
            </a:br>
            <a:r>
              <a:rPr lang="ar-TN" sz="2400" b="1" dirty="0">
                <a:solidFill>
                  <a:schemeClr val="accent6">
                    <a:lumMod val="20000"/>
                    <a:lumOff val="80000"/>
                  </a:schemeClr>
                </a:solidFill>
                <a:latin typeface="Calibri" panose="020F0502020204030204" pitchFamily="34" charset="0"/>
                <a:cs typeface="Calibri" panose="020F0502020204030204" pitchFamily="34" charset="0"/>
              </a:rPr>
              <a:t>الممكن الاستراتيجي الأوّل :  أيكتو بيت الخبرة العربي للتمكين الرقمي</a:t>
            </a: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BEF1392-6ED5-4D4F-89F9-65965DEEE4E6}"/>
              </a:ext>
            </a:extLst>
          </p:cNvPr>
          <p:cNvSpPr>
            <a:spLocks noGrp="1"/>
          </p:cNvSpPr>
          <p:nvPr>
            <p:ph idx="1"/>
          </p:nvPr>
        </p:nvSpPr>
        <p:spPr>
          <a:xfrm>
            <a:off x="581193" y="5142045"/>
            <a:ext cx="11141294" cy="1183341"/>
          </a:xfrm>
        </p:spPr>
        <p:txBody>
          <a:bodyPr>
            <a:noAutofit/>
          </a:bodyPr>
          <a:lstStyle/>
          <a:p>
            <a:pPr algn="justLow" rtl="1">
              <a:buClr>
                <a:srgbClr val="42BA97"/>
              </a:buClr>
            </a:pPr>
            <a:r>
              <a:rPr lang="ar-TN" sz="2400" b="1" dirty="0" err="1">
                <a:solidFill>
                  <a:schemeClr val="tx1"/>
                </a:solidFill>
                <a:latin typeface="Calibri" panose="020F0502020204030204" pitchFamily="34" charset="0"/>
                <a:cs typeface="Calibri" panose="020F0502020204030204" pitchFamily="34" charset="0"/>
              </a:rPr>
              <a:t>بناءا</a:t>
            </a:r>
            <a:r>
              <a:rPr lang="ar-TN" sz="2400" b="1" dirty="0">
                <a:solidFill>
                  <a:schemeClr val="tx1"/>
                </a:solidFill>
                <a:latin typeface="Calibri" panose="020F0502020204030204" pitchFamily="34" charset="0"/>
                <a:cs typeface="Calibri" panose="020F0502020204030204" pitchFamily="34" charset="0"/>
              </a:rPr>
              <a:t> على طلب من وزارة الاقتصاد الرقمي والريادة بالمملكة الأردنية الهاشمية قامت المنظمة بسلسلة من الاجتماعات عن بعد في إطار تقديم مساندة فنية حول "قانون حماية البيانات الشخصية لعام 2023" الأردني</a:t>
            </a:r>
          </a:p>
          <a:p>
            <a:pPr algn="justLow" rtl="1">
              <a:buClr>
                <a:srgbClr val="42BA97"/>
              </a:buClr>
            </a:pPr>
            <a:r>
              <a:rPr lang="ar-TN" sz="2400" b="1" dirty="0">
                <a:solidFill>
                  <a:schemeClr val="tx1"/>
                </a:solidFill>
                <a:latin typeface="Calibri" panose="020F0502020204030204" pitchFamily="34" charset="0"/>
                <a:cs typeface="Calibri" panose="020F0502020204030204" pitchFamily="34" charset="0"/>
              </a:rPr>
              <a:t>وكان الهدف تقديم الدعم من طرف خبراء المنظمة في مجال المعطيات الشخصية من أجل تعزيز تطبيق هذا القانون والمساعدة</a:t>
            </a:r>
            <a:r>
              <a:rPr lang="fr-FR" sz="2400" b="1" dirty="0">
                <a:solidFill>
                  <a:schemeClr val="tx1"/>
                </a:solidFill>
                <a:latin typeface="Calibri" panose="020F0502020204030204" pitchFamily="34" charset="0"/>
                <a:cs typeface="Calibri" panose="020F0502020204030204" pitchFamily="34" charset="0"/>
              </a:rPr>
              <a:t> </a:t>
            </a:r>
            <a:r>
              <a:rPr lang="ar-SA" sz="2400" b="1" dirty="0">
                <a:solidFill>
                  <a:schemeClr val="tx1"/>
                </a:solidFill>
                <a:latin typeface="Calibri" panose="020F0502020204030204" pitchFamily="34" charset="0"/>
                <a:cs typeface="Calibri" panose="020F0502020204030204" pitchFamily="34" charset="0"/>
              </a:rPr>
              <a:t>الفنية</a:t>
            </a:r>
            <a:endParaRPr lang="ar-TN" sz="2400" b="1" dirty="0">
              <a:solidFill>
                <a:schemeClr val="tx1"/>
              </a:solidFill>
              <a:latin typeface="Calibri" panose="020F0502020204030204" pitchFamily="34" charset="0"/>
              <a:cs typeface="Calibri" panose="020F0502020204030204" pitchFamily="34" charset="0"/>
            </a:endParaRPr>
          </a:p>
          <a:p>
            <a:pPr marL="0" indent="0" algn="justLow" rtl="1">
              <a:buClr>
                <a:srgbClr val="42BA97"/>
              </a:buClr>
              <a:buNone/>
            </a:pPr>
            <a:endParaRPr lang="ar-TN" b="1" dirty="0">
              <a:solidFill>
                <a:schemeClr val="tx1"/>
              </a:solidFill>
              <a:highlight>
                <a:srgbClr val="FF0000"/>
              </a:highlight>
              <a:latin typeface="Calibri" panose="020F0502020204030204" pitchFamily="34" charset="0"/>
              <a:cs typeface="Calibri" panose="020F0502020204030204" pitchFamily="34" charset="0"/>
            </a:endParaRPr>
          </a:p>
          <a:p>
            <a:pPr algn="justLow" rtl="1">
              <a:buClr>
                <a:srgbClr val="42BA97"/>
              </a:buClr>
            </a:pPr>
            <a:endParaRPr lang="ar-TN" b="1" dirty="0">
              <a:solidFill>
                <a:schemeClr val="tx1"/>
              </a:solidFill>
              <a:latin typeface="Calibri" panose="020F0502020204030204" pitchFamily="34" charset="0"/>
              <a:cs typeface="Calibri" panose="020F0502020204030204" pitchFamily="34" charset="0"/>
            </a:endParaRPr>
          </a:p>
        </p:txBody>
      </p:sp>
      <p:sp>
        <p:nvSpPr>
          <p:cNvPr id="4" name="Titre 1">
            <a:extLst>
              <a:ext uri="{FF2B5EF4-FFF2-40B4-BE49-F238E27FC236}">
                <a16:creationId xmlns:a16="http://schemas.microsoft.com/office/drawing/2014/main" id="{12FBFE2C-78EB-7FC6-145E-E87F3BCFD094}"/>
              </a:ext>
            </a:extLst>
          </p:cNvPr>
          <p:cNvSpPr txBox="1">
            <a:spLocks/>
          </p:cNvSpPr>
          <p:nvPr/>
        </p:nvSpPr>
        <p:spPr>
          <a:xfrm>
            <a:off x="4404049" y="1992889"/>
            <a:ext cx="7318438" cy="1436111"/>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sz="2400" b="1" dirty="0">
                <a:solidFill>
                  <a:srgbClr val="42BA97"/>
                </a:solidFill>
                <a:latin typeface="Calibri" panose="020F0502020204030204" pitchFamily="34" charset="0"/>
                <a:cs typeface="Calibri" panose="020F0502020204030204" pitchFamily="34" charset="0"/>
              </a:rPr>
              <a:t>النشاط :</a:t>
            </a:r>
            <a:r>
              <a:rPr lang="ar-TN" sz="2000" b="1" dirty="0">
                <a:solidFill>
                  <a:srgbClr val="2683C6"/>
                </a:solidFill>
                <a:latin typeface="Calibri" panose="020F0502020204030204" pitchFamily="34" charset="0"/>
                <a:cs typeface="Calibri" panose="020F0502020204030204" pitchFamily="34" charset="0"/>
              </a:rPr>
              <a:t> </a:t>
            </a:r>
            <a:r>
              <a:rPr lang="ar-TN" sz="2400" b="1" dirty="0">
                <a:solidFill>
                  <a:srgbClr val="1CADE4"/>
                </a:solidFill>
                <a:latin typeface="Calibri" panose="020F0502020204030204" pitchFamily="34" charset="0"/>
                <a:cs typeface="Calibri" panose="020F0502020204030204" pitchFamily="34" charset="0"/>
              </a:rPr>
              <a:t>مساندة فنية لفائدة المملكة الأردنية الهاشمية </a:t>
            </a:r>
          </a:p>
          <a:p>
            <a:pPr algn="r" rtl="1"/>
            <a:r>
              <a:rPr lang="ar-TN" sz="2400" b="1" dirty="0">
                <a:solidFill>
                  <a:srgbClr val="42BA97"/>
                </a:solidFill>
                <a:latin typeface="Calibri" panose="020F0502020204030204" pitchFamily="34" charset="0"/>
                <a:cs typeface="Calibri" panose="020F0502020204030204" pitchFamily="34" charset="0"/>
              </a:rPr>
              <a:t>"قانون حماية البيانات الشخصية لعام 2023"</a:t>
            </a:r>
            <a:r>
              <a:rPr lang="ar-TN" sz="1600" b="1" dirty="0">
                <a:solidFill>
                  <a:schemeClr val="bg1">
                    <a:lumMod val="50000"/>
                  </a:schemeClr>
                </a:solidFill>
                <a:latin typeface="Calibri" panose="020F0502020204030204" pitchFamily="34" charset="0"/>
                <a:cs typeface="Calibri" panose="020F0502020204030204" pitchFamily="34" charset="0"/>
              </a:rPr>
              <a:t> </a:t>
            </a:r>
          </a:p>
          <a:p>
            <a:pPr algn="r" rtl="1"/>
            <a:endParaRPr lang="ar-TN" sz="1600" b="1" dirty="0">
              <a:solidFill>
                <a:schemeClr val="bg1">
                  <a:lumMod val="50000"/>
                </a:schemeClr>
              </a:solidFill>
              <a:latin typeface="Calibri" panose="020F0502020204030204" pitchFamily="34" charset="0"/>
              <a:cs typeface="Calibri" panose="020F0502020204030204" pitchFamily="34" charset="0"/>
            </a:endParaRPr>
          </a:p>
          <a:p>
            <a:pPr algn="r" rtl="1"/>
            <a:endParaRPr lang="ar-TN" sz="1600" b="1" dirty="0">
              <a:solidFill>
                <a:schemeClr val="bg1">
                  <a:lumMod val="50000"/>
                </a:schemeClr>
              </a:solidFill>
              <a:latin typeface="Calibri" panose="020F0502020204030204" pitchFamily="34" charset="0"/>
              <a:cs typeface="Calibri" panose="020F0502020204030204" pitchFamily="34" charset="0"/>
            </a:endParaRPr>
          </a:p>
        </p:txBody>
      </p:sp>
      <p:pic>
        <p:nvPicPr>
          <p:cNvPr id="7" name="Image 6">
            <a:extLst>
              <a:ext uri="{FF2B5EF4-FFF2-40B4-BE49-F238E27FC236}">
                <a16:creationId xmlns:a16="http://schemas.microsoft.com/office/drawing/2014/main" id="{DC01180C-E1FF-7392-62AA-2ADD522A9ED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9513" y="1992889"/>
            <a:ext cx="2825948" cy="1890105"/>
          </a:xfrm>
          <a:prstGeom prst="rect">
            <a:avLst/>
          </a:prstGeom>
        </p:spPr>
      </p:pic>
    </p:spTree>
    <p:extLst>
      <p:ext uri="{BB962C8B-B14F-4D97-AF65-F5344CB8AC3E}">
        <p14:creationId xmlns:p14="http://schemas.microsoft.com/office/powerpoint/2010/main" val="3093280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 :</a:t>
            </a:r>
            <a:br>
              <a:rPr lang="ar-TN" sz="2400" b="1" dirty="0">
                <a:latin typeface="Calibri" panose="020F0502020204030204" pitchFamily="34" charset="0"/>
                <a:cs typeface="Calibri" panose="020F0502020204030204" pitchFamily="34" charset="0"/>
              </a:rPr>
            </a:br>
            <a:r>
              <a:rPr lang="ar-TN" sz="2400" b="1" dirty="0">
                <a:solidFill>
                  <a:schemeClr val="accent6">
                    <a:lumMod val="20000"/>
                    <a:lumOff val="80000"/>
                  </a:schemeClr>
                </a:solidFill>
                <a:latin typeface="Calibri" panose="020F0502020204030204" pitchFamily="34" charset="0"/>
                <a:cs typeface="Calibri" panose="020F0502020204030204" pitchFamily="34" charset="0"/>
              </a:rPr>
              <a:t>الممكن الاستراتيجي الأوّل :  أيكتو بيت الخبرة العربي للتمكين الرقمي</a:t>
            </a: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BEF1392-6ED5-4D4F-89F9-65965DEEE4E6}"/>
              </a:ext>
            </a:extLst>
          </p:cNvPr>
          <p:cNvSpPr>
            <a:spLocks noGrp="1"/>
          </p:cNvSpPr>
          <p:nvPr>
            <p:ph idx="1"/>
          </p:nvPr>
        </p:nvSpPr>
        <p:spPr>
          <a:xfrm>
            <a:off x="469513" y="4697506"/>
            <a:ext cx="11141294" cy="1183341"/>
          </a:xfrm>
        </p:spPr>
        <p:txBody>
          <a:bodyPr>
            <a:noAutofit/>
          </a:bodyPr>
          <a:lstStyle/>
          <a:p>
            <a:pPr algn="justLow" rtl="1">
              <a:buClr>
                <a:srgbClr val="42BA97"/>
              </a:buClr>
            </a:pPr>
            <a:r>
              <a:rPr lang="ar-TN" sz="2400" b="1" dirty="0" err="1">
                <a:solidFill>
                  <a:schemeClr val="tx1"/>
                </a:solidFill>
                <a:latin typeface="Calibri" panose="020F0502020204030204" pitchFamily="34" charset="0"/>
                <a:cs typeface="Calibri" panose="020F0502020204030204" pitchFamily="34" charset="0"/>
              </a:rPr>
              <a:t>بناءا</a:t>
            </a:r>
            <a:r>
              <a:rPr lang="ar-TN" sz="2400" b="1" dirty="0">
                <a:solidFill>
                  <a:schemeClr val="tx1"/>
                </a:solidFill>
                <a:latin typeface="Calibri" panose="020F0502020204030204" pitchFamily="34" charset="0"/>
                <a:cs typeface="Calibri" panose="020F0502020204030204" pitchFamily="34" charset="0"/>
              </a:rPr>
              <a:t> على طلب من </a:t>
            </a:r>
            <a:r>
              <a:rPr lang="ar-SA" sz="2400" b="1" dirty="0">
                <a:solidFill>
                  <a:schemeClr val="tx1"/>
                </a:solidFill>
                <a:latin typeface="Calibri" panose="020F0502020204030204" pitchFamily="34" charset="0"/>
                <a:cs typeface="Calibri" panose="020F0502020204030204" pitchFamily="34" charset="0"/>
              </a:rPr>
              <a:t>وزارة الاتصالات العراقية تقوم المنظمة بتنفيذ مهمة مساندة فنية في مجال انشاء البنى التحتية و تقديم خدمات التوقيع الالكتروني  و تتمثل الخدمات في:</a:t>
            </a:r>
          </a:p>
          <a:p>
            <a:pPr marL="742950" lvl="1" indent="-285750" algn="r" rtl="1">
              <a:buFont typeface="Courier New" panose="02070309020205020404" pitchFamily="49" charset="0"/>
              <a:buChar char="o"/>
            </a:pPr>
            <a:r>
              <a:rPr lang="ar-SA" sz="2400" b="1" dirty="0">
                <a:solidFill>
                  <a:schemeClr val="tx1"/>
                </a:solidFill>
                <a:latin typeface="Calibri" panose="020F0502020204030204" pitchFamily="34" charset="0"/>
                <a:cs typeface="Calibri" panose="020F0502020204030204" pitchFamily="34" charset="0"/>
              </a:rPr>
              <a:t>تقديم الرأي الفني بالاستئناس بأفضل الممارسات و المعايير الدولية – حضوريا أو عن بعد</a:t>
            </a:r>
          </a:p>
          <a:p>
            <a:pPr marL="742950" lvl="1" indent="-285750" algn="r" rtl="1">
              <a:buFont typeface="Courier New" panose="02070309020205020404" pitchFamily="49" charset="0"/>
              <a:buChar char="o"/>
            </a:pPr>
            <a:r>
              <a:rPr lang="ar-SA" sz="2400" b="1" dirty="0">
                <a:solidFill>
                  <a:schemeClr val="tx1"/>
                </a:solidFill>
                <a:latin typeface="Calibri" panose="020F0502020204030204" pitchFamily="34" charset="0"/>
                <a:cs typeface="Calibri" panose="020F0502020204030204" pitchFamily="34" charset="0"/>
              </a:rPr>
              <a:t>المشاركة في اجتماعات لجنة القيادة و اسنادها فنيا</a:t>
            </a:r>
            <a:endParaRPr lang="ar-TN" sz="2400" b="1" dirty="0">
              <a:solidFill>
                <a:schemeClr val="tx1"/>
              </a:solidFill>
              <a:latin typeface="Calibri" panose="020F0502020204030204" pitchFamily="34" charset="0"/>
              <a:cs typeface="Calibri" panose="020F0502020204030204" pitchFamily="34" charset="0"/>
            </a:endParaRPr>
          </a:p>
        </p:txBody>
      </p:sp>
      <p:sp>
        <p:nvSpPr>
          <p:cNvPr id="4" name="Titre 1">
            <a:extLst>
              <a:ext uri="{FF2B5EF4-FFF2-40B4-BE49-F238E27FC236}">
                <a16:creationId xmlns:a16="http://schemas.microsoft.com/office/drawing/2014/main" id="{12FBFE2C-78EB-7FC6-145E-E87F3BCFD094}"/>
              </a:ext>
            </a:extLst>
          </p:cNvPr>
          <p:cNvSpPr txBox="1">
            <a:spLocks/>
          </p:cNvSpPr>
          <p:nvPr/>
        </p:nvSpPr>
        <p:spPr>
          <a:xfrm>
            <a:off x="4292369" y="1992889"/>
            <a:ext cx="7318438" cy="1436111"/>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sz="2400" b="1" dirty="0">
                <a:solidFill>
                  <a:srgbClr val="42BA97"/>
                </a:solidFill>
                <a:latin typeface="Calibri" panose="020F0502020204030204" pitchFamily="34" charset="0"/>
                <a:cs typeface="Calibri" panose="020F0502020204030204" pitchFamily="34" charset="0"/>
              </a:rPr>
              <a:t>النشاط :</a:t>
            </a:r>
            <a:r>
              <a:rPr lang="ar-TN" sz="2000" b="1" dirty="0">
                <a:solidFill>
                  <a:srgbClr val="2683C6"/>
                </a:solidFill>
                <a:latin typeface="Calibri" panose="020F0502020204030204" pitchFamily="34" charset="0"/>
                <a:cs typeface="Calibri" panose="020F0502020204030204" pitchFamily="34" charset="0"/>
              </a:rPr>
              <a:t> </a:t>
            </a:r>
            <a:r>
              <a:rPr lang="ar-TN" sz="2400" b="1" dirty="0">
                <a:solidFill>
                  <a:srgbClr val="1CADE4"/>
                </a:solidFill>
                <a:latin typeface="Calibri" panose="020F0502020204030204" pitchFamily="34" charset="0"/>
                <a:cs typeface="Calibri" panose="020F0502020204030204" pitchFamily="34" charset="0"/>
              </a:rPr>
              <a:t>مساندة فنية لفائدة </a:t>
            </a:r>
            <a:r>
              <a:rPr lang="ar-SA" sz="2400" b="1" dirty="0">
                <a:solidFill>
                  <a:srgbClr val="1CADE4"/>
                </a:solidFill>
                <a:latin typeface="Calibri" panose="020F0502020204030204" pitchFamily="34" charset="0"/>
                <a:cs typeface="Calibri" panose="020F0502020204030204" pitchFamily="34" charset="0"/>
              </a:rPr>
              <a:t>جمهورية العراق</a:t>
            </a:r>
            <a:endParaRPr lang="ar-TN" sz="2400" b="1" dirty="0">
              <a:solidFill>
                <a:srgbClr val="1CADE4"/>
              </a:solidFill>
              <a:latin typeface="Calibri" panose="020F0502020204030204" pitchFamily="34" charset="0"/>
              <a:cs typeface="Calibri" panose="020F0502020204030204" pitchFamily="34" charset="0"/>
            </a:endParaRPr>
          </a:p>
          <a:p>
            <a:pPr algn="r" rtl="1"/>
            <a:r>
              <a:rPr lang="ar-TN" sz="2400" b="1" dirty="0">
                <a:solidFill>
                  <a:srgbClr val="42BA97"/>
                </a:solidFill>
                <a:latin typeface="Calibri" panose="020F0502020204030204" pitchFamily="34" charset="0"/>
                <a:cs typeface="Calibri" panose="020F0502020204030204" pitchFamily="34" charset="0"/>
              </a:rPr>
              <a:t>"</a:t>
            </a:r>
            <a:r>
              <a:rPr lang="ar-SA" sz="2400" b="1" dirty="0">
                <a:solidFill>
                  <a:schemeClr val="tx1"/>
                </a:solidFill>
                <a:latin typeface="Calibri" panose="020F0502020204030204" pitchFamily="34" charset="0"/>
                <a:cs typeface="Calibri" panose="020F0502020204030204" pitchFamily="34" charset="0"/>
              </a:rPr>
              <a:t> </a:t>
            </a:r>
            <a:r>
              <a:rPr lang="ar-SA" sz="2400" b="1" dirty="0">
                <a:solidFill>
                  <a:srgbClr val="42BA97"/>
                </a:solidFill>
                <a:latin typeface="Calibri" panose="020F0502020204030204" pitchFamily="34" charset="0"/>
                <a:cs typeface="Calibri" panose="020F0502020204030204" pitchFamily="34" charset="0"/>
              </a:rPr>
              <a:t>خدمات التوقيع الالكتروني 2024-</a:t>
            </a:r>
            <a:r>
              <a:rPr lang="ar-TN" sz="2400" b="1" dirty="0">
                <a:solidFill>
                  <a:srgbClr val="42BA97"/>
                </a:solidFill>
                <a:latin typeface="Calibri" panose="020F0502020204030204" pitchFamily="34" charset="0"/>
                <a:cs typeface="Calibri" panose="020F0502020204030204" pitchFamily="34" charset="0"/>
              </a:rPr>
              <a:t>"</a:t>
            </a:r>
            <a:r>
              <a:rPr lang="ar-TN" sz="1600" b="1" dirty="0">
                <a:solidFill>
                  <a:schemeClr val="bg1">
                    <a:lumMod val="50000"/>
                  </a:schemeClr>
                </a:solidFill>
                <a:latin typeface="Calibri" panose="020F0502020204030204" pitchFamily="34" charset="0"/>
                <a:cs typeface="Calibri" panose="020F0502020204030204" pitchFamily="34" charset="0"/>
              </a:rPr>
              <a:t> </a:t>
            </a:r>
          </a:p>
          <a:p>
            <a:pPr algn="r" rtl="1"/>
            <a:endParaRPr lang="ar-TN" sz="1600" b="1" dirty="0">
              <a:solidFill>
                <a:schemeClr val="bg1">
                  <a:lumMod val="50000"/>
                </a:schemeClr>
              </a:solidFill>
              <a:latin typeface="Calibri" panose="020F0502020204030204" pitchFamily="34" charset="0"/>
              <a:cs typeface="Calibri" panose="020F0502020204030204" pitchFamily="34" charset="0"/>
            </a:endParaRPr>
          </a:p>
          <a:p>
            <a:pPr algn="r" rtl="1"/>
            <a:endParaRPr lang="ar-TN" sz="1600" b="1" dirty="0">
              <a:solidFill>
                <a:schemeClr val="bg1">
                  <a:lumMod val="50000"/>
                </a:schemeClr>
              </a:solidFill>
              <a:latin typeface="Calibri" panose="020F0502020204030204" pitchFamily="34" charset="0"/>
              <a:cs typeface="Calibri" panose="020F0502020204030204" pitchFamily="34" charset="0"/>
            </a:endParaRPr>
          </a:p>
        </p:txBody>
      </p:sp>
      <p:pic>
        <p:nvPicPr>
          <p:cNvPr id="1026" name="Picture 2" descr="‫وزارة الاتصالات العراقية‬‎">
            <a:extLst>
              <a:ext uri="{FF2B5EF4-FFF2-40B4-BE49-F238E27FC236}">
                <a16:creationId xmlns:a16="http://schemas.microsoft.com/office/drawing/2014/main" id="{A6E0F00E-3585-5B9F-D670-A2687E7BB3C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3138" y="1992889"/>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97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 :</a:t>
            </a:r>
            <a:br>
              <a:rPr lang="ar-TN" sz="2400" b="1" dirty="0">
                <a:latin typeface="Calibri" panose="020F0502020204030204" pitchFamily="34" charset="0"/>
                <a:cs typeface="Calibri" panose="020F0502020204030204" pitchFamily="34" charset="0"/>
              </a:rPr>
            </a:br>
            <a:r>
              <a:rPr lang="ar-TN" sz="2400" b="1" dirty="0">
                <a:solidFill>
                  <a:schemeClr val="accent6">
                    <a:lumMod val="20000"/>
                    <a:lumOff val="80000"/>
                  </a:schemeClr>
                </a:solidFill>
                <a:latin typeface="Calibri" panose="020F0502020204030204" pitchFamily="34" charset="0"/>
                <a:cs typeface="Calibri" panose="020F0502020204030204" pitchFamily="34" charset="0"/>
              </a:rPr>
              <a:t>الممكن الاستراتيجي الأوّل :  أيكتو بيت الخبرة العربي للتمكين الرقمي</a:t>
            </a: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BEF1392-6ED5-4D4F-89F9-65965DEEE4E6}"/>
              </a:ext>
            </a:extLst>
          </p:cNvPr>
          <p:cNvSpPr>
            <a:spLocks noGrp="1"/>
          </p:cNvSpPr>
          <p:nvPr>
            <p:ph idx="1"/>
          </p:nvPr>
        </p:nvSpPr>
        <p:spPr>
          <a:xfrm>
            <a:off x="469513" y="4697506"/>
            <a:ext cx="11141294" cy="1183341"/>
          </a:xfrm>
        </p:spPr>
        <p:txBody>
          <a:bodyPr>
            <a:noAutofit/>
          </a:bodyPr>
          <a:lstStyle/>
          <a:p>
            <a:pPr algn="justLow" rtl="1">
              <a:buClr>
                <a:srgbClr val="42BA97"/>
              </a:buClr>
            </a:pPr>
            <a:r>
              <a:rPr lang="ar-TN" sz="2400" b="1" dirty="0" err="1">
                <a:solidFill>
                  <a:schemeClr val="tx1"/>
                </a:solidFill>
                <a:latin typeface="Calibri" panose="020F0502020204030204" pitchFamily="34" charset="0"/>
                <a:cs typeface="Calibri" panose="020F0502020204030204" pitchFamily="34" charset="0"/>
              </a:rPr>
              <a:t>بناءا</a:t>
            </a:r>
            <a:r>
              <a:rPr lang="ar-TN" sz="2400" b="1" dirty="0">
                <a:solidFill>
                  <a:schemeClr val="tx1"/>
                </a:solidFill>
                <a:latin typeface="Calibri" panose="020F0502020204030204" pitchFamily="34" charset="0"/>
                <a:cs typeface="Calibri" panose="020F0502020204030204" pitchFamily="34" charset="0"/>
              </a:rPr>
              <a:t> على طلب من </a:t>
            </a:r>
            <a:r>
              <a:rPr lang="ar-SA" sz="2400" b="1" dirty="0">
                <a:solidFill>
                  <a:schemeClr val="tx1"/>
                </a:solidFill>
                <a:latin typeface="Calibri" panose="020F0502020204030204" pitchFamily="34" charset="0"/>
                <a:cs typeface="Calibri" panose="020F0502020204030204" pitchFamily="34" charset="0"/>
              </a:rPr>
              <a:t>وزارة التحول الرقمي والابتكار وعصرنة ال</a:t>
            </a:r>
            <a:r>
              <a:rPr lang="ar-SA" sz="2400" b="1"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إ</a:t>
            </a:r>
            <a:r>
              <a:rPr lang="ar-SA" sz="2400" b="1" dirty="0">
                <a:solidFill>
                  <a:schemeClr val="tx1"/>
                </a:solidFill>
                <a:latin typeface="Calibri" panose="020F0502020204030204" pitchFamily="34" charset="0"/>
                <a:cs typeface="Calibri" panose="020F0502020204030204" pitchFamily="34" charset="0"/>
              </a:rPr>
              <a:t>دارة  تقوم المنظمة بتنفيذ مهمة مساندة فنية في مجال انشاء البنى التحتية لخدمات الثقة الرقمية   و تتمثل الخدمات في:</a:t>
            </a:r>
          </a:p>
          <a:p>
            <a:pPr marL="742950" lvl="1" indent="-285750" algn="r" rtl="1">
              <a:buFont typeface="Courier New" panose="02070309020205020404" pitchFamily="49" charset="0"/>
              <a:buChar char="o"/>
            </a:pPr>
            <a:r>
              <a:rPr lang="ar-SA" sz="2400" b="1" dirty="0">
                <a:solidFill>
                  <a:schemeClr val="tx1"/>
                </a:solidFill>
                <a:latin typeface="Calibri" panose="020F0502020204030204" pitchFamily="34" charset="0"/>
                <a:cs typeface="Calibri" panose="020F0502020204030204" pitchFamily="34" charset="0"/>
              </a:rPr>
              <a:t>تطوير نموذج وطني تشغيلي للثقة الرقمي</a:t>
            </a:r>
          </a:p>
          <a:p>
            <a:pPr marL="742950" lvl="1" indent="-285750" algn="r" rtl="1">
              <a:buFont typeface="Courier New" panose="02070309020205020404" pitchFamily="49" charset="0"/>
              <a:buChar char="o"/>
            </a:pPr>
            <a:r>
              <a:rPr lang="ar-SA" sz="2400" b="1" dirty="0">
                <a:solidFill>
                  <a:schemeClr val="tx1"/>
                </a:solidFill>
                <a:latin typeface="Calibri" panose="020F0502020204030204" pitchFamily="34" charset="0"/>
                <a:cs typeface="Calibri" panose="020F0502020204030204" pitchFamily="34" charset="0"/>
              </a:rPr>
              <a:t>تقديم الرأي الفني بالاستئناس بأفضل الممارسات و المعايير الدولية</a:t>
            </a:r>
          </a:p>
          <a:p>
            <a:pPr marL="742950" lvl="1" indent="-285750" algn="r" rtl="1">
              <a:buFont typeface="Courier New" panose="02070309020205020404" pitchFamily="49" charset="0"/>
              <a:buChar char="o"/>
            </a:pPr>
            <a:r>
              <a:rPr lang="ar-SA" sz="2400" b="1" dirty="0">
                <a:solidFill>
                  <a:schemeClr val="tx1"/>
                </a:solidFill>
                <a:latin typeface="Calibri" panose="020F0502020204030204" pitchFamily="34" charset="0"/>
                <a:cs typeface="Calibri" panose="020F0502020204030204" pitchFamily="34" charset="0"/>
              </a:rPr>
              <a:t>تدريب و تكوين الكوادر</a:t>
            </a:r>
          </a:p>
          <a:p>
            <a:pPr marL="742950" lvl="1" indent="-285750" algn="r" rtl="1">
              <a:buFont typeface="Courier New" panose="02070309020205020404" pitchFamily="49" charset="0"/>
              <a:buChar char="o"/>
            </a:pPr>
            <a:r>
              <a:rPr lang="ar-SA" sz="2400" b="1" dirty="0">
                <a:solidFill>
                  <a:schemeClr val="tx1"/>
                </a:solidFill>
                <a:latin typeface="Calibri" panose="020F0502020204030204" pitchFamily="34" charset="0"/>
                <a:cs typeface="Calibri" panose="020F0502020204030204" pitchFamily="34" charset="0"/>
              </a:rPr>
              <a:t>المشاركة في اجتماعات لجنة القيادة و اسنادها فنيا</a:t>
            </a:r>
            <a:endParaRPr lang="ar-TN" sz="2400" b="1" dirty="0">
              <a:solidFill>
                <a:schemeClr val="tx1"/>
              </a:solidFill>
              <a:latin typeface="Calibri" panose="020F0502020204030204" pitchFamily="34" charset="0"/>
              <a:cs typeface="Calibri" panose="020F0502020204030204" pitchFamily="34" charset="0"/>
            </a:endParaRPr>
          </a:p>
        </p:txBody>
      </p:sp>
      <p:sp>
        <p:nvSpPr>
          <p:cNvPr id="4" name="Titre 1">
            <a:extLst>
              <a:ext uri="{FF2B5EF4-FFF2-40B4-BE49-F238E27FC236}">
                <a16:creationId xmlns:a16="http://schemas.microsoft.com/office/drawing/2014/main" id="{12FBFE2C-78EB-7FC6-145E-E87F3BCFD094}"/>
              </a:ext>
            </a:extLst>
          </p:cNvPr>
          <p:cNvSpPr txBox="1">
            <a:spLocks/>
          </p:cNvSpPr>
          <p:nvPr/>
        </p:nvSpPr>
        <p:spPr>
          <a:xfrm>
            <a:off x="4292369" y="1992889"/>
            <a:ext cx="7318438" cy="1436111"/>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sz="2400" b="1" dirty="0">
                <a:solidFill>
                  <a:srgbClr val="42BA97"/>
                </a:solidFill>
                <a:latin typeface="Calibri" panose="020F0502020204030204" pitchFamily="34" charset="0"/>
                <a:cs typeface="Calibri" panose="020F0502020204030204" pitchFamily="34" charset="0"/>
              </a:rPr>
              <a:t>النشاط :</a:t>
            </a:r>
            <a:r>
              <a:rPr lang="ar-TN" sz="2000" b="1" dirty="0">
                <a:solidFill>
                  <a:srgbClr val="2683C6"/>
                </a:solidFill>
                <a:latin typeface="Calibri" panose="020F0502020204030204" pitchFamily="34" charset="0"/>
                <a:cs typeface="Calibri" panose="020F0502020204030204" pitchFamily="34" charset="0"/>
              </a:rPr>
              <a:t> </a:t>
            </a:r>
            <a:r>
              <a:rPr lang="ar-TN" sz="2400" b="1" dirty="0">
                <a:solidFill>
                  <a:srgbClr val="1CADE4"/>
                </a:solidFill>
                <a:latin typeface="Calibri" panose="020F0502020204030204" pitchFamily="34" charset="0"/>
                <a:cs typeface="Calibri" panose="020F0502020204030204" pitchFamily="34" charset="0"/>
              </a:rPr>
              <a:t>مساندة فنية لفائدة </a:t>
            </a:r>
            <a:r>
              <a:rPr lang="ar-SA" sz="2400" b="1" dirty="0">
                <a:solidFill>
                  <a:srgbClr val="1CADE4"/>
                </a:solidFill>
                <a:latin typeface="Calibri" panose="020F0502020204030204" pitchFamily="34" charset="0"/>
                <a:cs typeface="Calibri" panose="020F0502020204030204" pitchFamily="34" charset="0"/>
              </a:rPr>
              <a:t>الجمهورية الإسلامية الموريتانية</a:t>
            </a:r>
            <a:endParaRPr lang="ar-TN" sz="2400" b="1" dirty="0">
              <a:solidFill>
                <a:srgbClr val="1CADE4"/>
              </a:solidFill>
              <a:latin typeface="Calibri" panose="020F0502020204030204" pitchFamily="34" charset="0"/>
              <a:cs typeface="Calibri" panose="020F0502020204030204" pitchFamily="34" charset="0"/>
            </a:endParaRPr>
          </a:p>
          <a:p>
            <a:pPr algn="r" rtl="1"/>
            <a:r>
              <a:rPr lang="ar-TN" sz="2400" b="1" dirty="0">
                <a:solidFill>
                  <a:srgbClr val="42BA97"/>
                </a:solidFill>
                <a:latin typeface="Calibri" panose="020F0502020204030204" pitchFamily="34" charset="0"/>
                <a:cs typeface="Calibri" panose="020F0502020204030204" pitchFamily="34" charset="0"/>
              </a:rPr>
              <a:t>"</a:t>
            </a:r>
            <a:r>
              <a:rPr lang="ar-SA" sz="2400" b="1" dirty="0">
                <a:solidFill>
                  <a:schemeClr val="tx1"/>
                </a:solidFill>
                <a:latin typeface="Calibri" panose="020F0502020204030204" pitchFamily="34" charset="0"/>
                <a:cs typeface="Calibri" panose="020F0502020204030204" pitchFamily="34" charset="0"/>
              </a:rPr>
              <a:t> </a:t>
            </a:r>
            <a:r>
              <a:rPr lang="ar-SA" sz="2400" b="1" dirty="0">
                <a:solidFill>
                  <a:srgbClr val="42BA97"/>
                </a:solidFill>
                <a:latin typeface="Calibri" panose="020F0502020204030204" pitchFamily="34" charset="0"/>
                <a:cs typeface="Calibri" panose="020F0502020204030204" pitchFamily="34" charset="0"/>
              </a:rPr>
              <a:t>خدمات الثقة الرقمية- 2024-</a:t>
            </a:r>
            <a:r>
              <a:rPr lang="ar-TN" sz="2400" b="1" dirty="0">
                <a:solidFill>
                  <a:srgbClr val="42BA97"/>
                </a:solidFill>
                <a:latin typeface="Calibri" panose="020F0502020204030204" pitchFamily="34" charset="0"/>
                <a:cs typeface="Calibri" panose="020F0502020204030204" pitchFamily="34" charset="0"/>
              </a:rPr>
              <a:t>"</a:t>
            </a:r>
            <a:r>
              <a:rPr lang="ar-TN" sz="1600" b="1" dirty="0">
                <a:solidFill>
                  <a:schemeClr val="bg1">
                    <a:lumMod val="50000"/>
                  </a:schemeClr>
                </a:solidFill>
                <a:latin typeface="Calibri" panose="020F0502020204030204" pitchFamily="34" charset="0"/>
                <a:cs typeface="Calibri" panose="020F0502020204030204" pitchFamily="34" charset="0"/>
              </a:rPr>
              <a:t> </a:t>
            </a:r>
          </a:p>
          <a:p>
            <a:pPr algn="r" rtl="1"/>
            <a:endParaRPr lang="ar-TN" sz="1600" b="1" dirty="0">
              <a:solidFill>
                <a:schemeClr val="bg1">
                  <a:lumMod val="50000"/>
                </a:schemeClr>
              </a:solidFill>
              <a:latin typeface="Calibri" panose="020F0502020204030204" pitchFamily="34" charset="0"/>
              <a:cs typeface="Calibri" panose="020F0502020204030204" pitchFamily="34" charset="0"/>
            </a:endParaRPr>
          </a:p>
          <a:p>
            <a:pPr algn="r" rtl="1"/>
            <a:endParaRPr lang="ar-TN" sz="1600" b="1" dirty="0">
              <a:solidFill>
                <a:schemeClr val="bg1">
                  <a:lumMod val="50000"/>
                </a:schemeClr>
              </a:solidFill>
              <a:latin typeface="Calibri" panose="020F0502020204030204" pitchFamily="34" charset="0"/>
              <a:cs typeface="Calibri" panose="020F0502020204030204" pitchFamily="34" charset="0"/>
            </a:endParaRPr>
          </a:p>
        </p:txBody>
      </p:sp>
      <p:pic>
        <p:nvPicPr>
          <p:cNvPr id="2050" name="Picture 2" descr="May be an image of 3 people and newsroom">
            <a:extLst>
              <a:ext uri="{FF2B5EF4-FFF2-40B4-BE49-F238E27FC236}">
                <a16:creationId xmlns:a16="http://schemas.microsoft.com/office/drawing/2014/main" id="{A5A29F5F-668D-8DF3-6951-3DB56BC4DA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9513" y="2028137"/>
            <a:ext cx="2406422" cy="16042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y be an image of 8 people, people studying and text">
            <a:extLst>
              <a:ext uri="{FF2B5EF4-FFF2-40B4-BE49-F238E27FC236}">
                <a16:creationId xmlns:a16="http://schemas.microsoft.com/office/drawing/2014/main" id="{F6066486-D160-7068-D899-8783CB18A0F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2182" y="4528815"/>
            <a:ext cx="2281084" cy="1520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07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4CD48-E3F0-4BD1-A807-109BA5818834}"/>
              </a:ext>
            </a:extLst>
          </p:cNvPr>
          <p:cNvSpPr>
            <a:spLocks noGrp="1"/>
          </p:cNvSpPr>
          <p:nvPr>
            <p:ph type="ctrTitle"/>
          </p:nvPr>
        </p:nvSpPr>
        <p:spPr>
          <a:xfrm>
            <a:off x="917239" y="502169"/>
            <a:ext cx="9947792" cy="1438169"/>
          </a:xfrm>
        </p:spPr>
        <p:txBody>
          <a:bodyPr>
            <a:normAutofit/>
          </a:bodyPr>
          <a:lstStyle/>
          <a:p>
            <a:pPr algn="ctr" rtl="1"/>
            <a:r>
              <a:rPr lang="ar-TN" sz="2800" b="1" dirty="0">
                <a:latin typeface="Calibri" panose="020F0502020204030204" pitchFamily="34" charset="0"/>
                <a:cs typeface="Calibri" panose="020F0502020204030204" pitchFamily="34" charset="0"/>
              </a:rPr>
              <a:t>التقرير الدوري عن أنشطة </a:t>
            </a:r>
            <a:br>
              <a:rPr lang="ar-TN" sz="2800" b="1" dirty="0">
                <a:latin typeface="Calibri" panose="020F0502020204030204" pitchFamily="34" charset="0"/>
                <a:cs typeface="Calibri" panose="020F0502020204030204" pitchFamily="34" charset="0"/>
              </a:rPr>
            </a:br>
            <a:r>
              <a:rPr lang="ar-TN" sz="2800" b="1" dirty="0">
                <a:latin typeface="Calibri" panose="020F0502020204030204" pitchFamily="34" charset="0"/>
                <a:cs typeface="Calibri" panose="020F0502020204030204" pitchFamily="34" charset="0"/>
              </a:rPr>
              <a:t>المنظمة العربية لتكنولوجيات الاتصال والمعلومات </a:t>
            </a:r>
            <a:br>
              <a:rPr lang="ar-TN" sz="2800" b="1" dirty="0">
                <a:latin typeface="Calibri" panose="020F0502020204030204" pitchFamily="34" charset="0"/>
                <a:cs typeface="Calibri" panose="020F0502020204030204" pitchFamily="34" charset="0"/>
              </a:rPr>
            </a:br>
            <a:endParaRPr lang="fr-FR" sz="2800" b="1" dirty="0">
              <a:solidFill>
                <a:srgbClr val="42BA97"/>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6814095-BD2E-4D41-9F39-2747C2AB4A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86987" y="920013"/>
            <a:ext cx="1743075" cy="1763825"/>
          </a:xfrm>
          <a:prstGeom prst="rect">
            <a:avLst/>
          </a:prstGeom>
        </p:spPr>
      </p:pic>
      <p:graphicFrame>
        <p:nvGraphicFramePr>
          <p:cNvPr id="15" name="Espace réservé du contenu 3">
            <a:extLst>
              <a:ext uri="{FF2B5EF4-FFF2-40B4-BE49-F238E27FC236}">
                <a16:creationId xmlns:a16="http://schemas.microsoft.com/office/drawing/2014/main" id="{B3C5C0E1-5115-4A24-913F-E21969AD4C17}"/>
              </a:ext>
            </a:extLst>
          </p:cNvPr>
          <p:cNvGraphicFramePr>
            <a:graphicFrameLocks/>
          </p:cNvGraphicFramePr>
          <p:nvPr>
            <p:extLst>
              <p:ext uri="{D42A27DB-BD31-4B8C-83A1-F6EECF244321}">
                <p14:modId xmlns:p14="http://schemas.microsoft.com/office/powerpoint/2010/main" val="1987960100"/>
              </p:ext>
            </p:extLst>
          </p:nvPr>
        </p:nvGraphicFramePr>
        <p:xfrm>
          <a:off x="434715" y="2875547"/>
          <a:ext cx="10912840" cy="3480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3326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fontScale="90000"/>
          </a:bodyPr>
          <a:lstStyle/>
          <a:p>
            <a:pPr algn="r" rtl="1"/>
            <a:r>
              <a:rPr lang="ar-TN" sz="2400" b="1" dirty="0">
                <a:latin typeface="Calibri" panose="020F0502020204030204" pitchFamily="34" charset="0"/>
                <a:cs typeface="Calibri" panose="020F0502020204030204" pitchFamily="34" charset="0"/>
              </a:rPr>
              <a:t>أنشطة وإنجازات المنظمة : </a:t>
            </a:r>
            <a:br>
              <a:rPr lang="fr-FR" sz="2400" b="1" dirty="0">
                <a:latin typeface="Calibri" panose="020F0502020204030204" pitchFamily="34" charset="0"/>
                <a:cs typeface="Calibri" panose="020F0502020204030204" pitchFamily="34" charset="0"/>
              </a:rPr>
            </a:br>
            <a:r>
              <a:rPr lang="ar-TN" sz="2400" b="1" dirty="0">
                <a:solidFill>
                  <a:schemeClr val="accent6">
                    <a:lumMod val="20000"/>
                    <a:lumOff val="80000"/>
                  </a:schemeClr>
                </a:solidFill>
                <a:latin typeface="Calibri" panose="020F0502020204030204" pitchFamily="34" charset="0"/>
                <a:cs typeface="Calibri" panose="020F0502020204030204" pitchFamily="34" charset="0"/>
              </a:rPr>
              <a:t>الممكن الاستراتيجي الثاني :</a:t>
            </a:r>
            <a:r>
              <a:rPr lang="fr-FR" sz="2400" b="1" dirty="0">
                <a:solidFill>
                  <a:schemeClr val="accent6">
                    <a:lumMod val="20000"/>
                    <a:lumOff val="80000"/>
                  </a:schemeClr>
                </a:solidFill>
                <a:latin typeface="Calibri" panose="020F0502020204030204" pitchFamily="34" charset="0"/>
                <a:cs typeface="Calibri" panose="020F0502020204030204" pitchFamily="34" charset="0"/>
              </a:rPr>
              <a:t> </a:t>
            </a:r>
            <a:r>
              <a:rPr lang="ar-TN" sz="2400" b="1" dirty="0">
                <a:solidFill>
                  <a:schemeClr val="accent6">
                    <a:lumMod val="20000"/>
                    <a:lumOff val="80000"/>
                  </a:schemeClr>
                </a:solidFill>
                <a:latin typeface="Calibri" panose="020F0502020204030204" pitchFamily="34" charset="0"/>
                <a:cs typeface="Calibri" panose="020F0502020204030204" pitchFamily="34" charset="0"/>
              </a:rPr>
              <a:t> تعزيز الشراكة والتعاون </a:t>
            </a:r>
            <a:br>
              <a:rPr lang="ar-TN" sz="2400" b="1" dirty="0">
                <a:solidFill>
                  <a:schemeClr val="accent6">
                    <a:lumMod val="20000"/>
                    <a:lumOff val="80000"/>
                  </a:schemeClr>
                </a:solidFill>
                <a:latin typeface="Calibri" panose="020F0502020204030204" pitchFamily="34" charset="0"/>
                <a:cs typeface="Calibri" panose="020F0502020204030204" pitchFamily="34" charset="0"/>
              </a:rPr>
            </a:b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BEF1392-6ED5-4D4F-89F9-65965DEEE4E6}"/>
              </a:ext>
            </a:extLst>
          </p:cNvPr>
          <p:cNvSpPr>
            <a:spLocks noGrp="1"/>
          </p:cNvSpPr>
          <p:nvPr>
            <p:ph idx="1"/>
          </p:nvPr>
        </p:nvSpPr>
        <p:spPr>
          <a:xfrm>
            <a:off x="5767754" y="3123662"/>
            <a:ext cx="5662246" cy="2520700"/>
          </a:xfrm>
        </p:spPr>
        <p:txBody>
          <a:bodyPr>
            <a:noAutofit/>
          </a:bodyPr>
          <a:lstStyle/>
          <a:p>
            <a:pPr algn="justLow" rtl="1">
              <a:buClr>
                <a:srgbClr val="42BA97"/>
              </a:buClr>
            </a:pPr>
            <a:r>
              <a:rPr lang="ar-SA" b="0" i="0" dirty="0">
                <a:solidFill>
                  <a:srgbClr val="050505"/>
                </a:solidFill>
                <a:effectLst/>
                <a:highlight>
                  <a:srgbClr val="FFFFFF"/>
                </a:highlight>
                <a:latin typeface="Segoe UI Historic" panose="020B0502040204020203" pitchFamily="34" charset="0"/>
              </a:rPr>
              <a:t>على هامش انعقاد معرض </a:t>
            </a:r>
            <a:r>
              <a:rPr lang="ar-SA" b="0" i="0" dirty="0" err="1">
                <a:solidFill>
                  <a:srgbClr val="050505"/>
                </a:solidFill>
                <a:effectLst/>
                <a:highlight>
                  <a:srgbClr val="FFFFFF"/>
                </a:highlight>
                <a:latin typeface="Segoe UI Historic" panose="020B0502040204020203" pitchFamily="34" charset="0"/>
              </a:rPr>
              <a:t>جايتكس</a:t>
            </a:r>
            <a:r>
              <a:rPr lang="ar-SA" b="0" i="0" dirty="0">
                <a:solidFill>
                  <a:srgbClr val="050505"/>
                </a:solidFill>
                <a:effectLst/>
                <a:highlight>
                  <a:srgbClr val="FFFFFF"/>
                </a:highlight>
                <a:latin typeface="Segoe UI Historic" panose="020B0502040204020203" pitchFamily="34" charset="0"/>
              </a:rPr>
              <a:t> أفريقيا بمراكش بالمملكة المغربية، أمضت المنظمة العربية </a:t>
            </a:r>
            <a:r>
              <a:rPr lang="ar-SA" b="0" i="0" dirty="0" err="1">
                <a:solidFill>
                  <a:srgbClr val="050505"/>
                </a:solidFill>
                <a:effectLst/>
                <a:highlight>
                  <a:srgbClr val="FFFFFF"/>
                </a:highlight>
                <a:latin typeface="Segoe UI Historic" panose="020B0502040204020203" pitchFamily="34" charset="0"/>
              </a:rPr>
              <a:t>لتكونولوجيات</a:t>
            </a:r>
            <a:r>
              <a:rPr lang="ar-SA" b="0" i="0" dirty="0">
                <a:solidFill>
                  <a:srgbClr val="050505"/>
                </a:solidFill>
                <a:effectLst/>
                <a:highlight>
                  <a:srgbClr val="FFFFFF"/>
                </a:highlight>
                <a:latin typeface="Segoe UI Historic" panose="020B0502040204020203" pitchFamily="34" charset="0"/>
              </a:rPr>
              <a:t> الاتصال و المعلومات يوم 29 ماي 2024، اتفاقية تعاون مع تحالف </a:t>
            </a:r>
            <a:r>
              <a:rPr lang="fr-FR" b="0" i="0" dirty="0">
                <a:solidFill>
                  <a:srgbClr val="050505"/>
                </a:solidFill>
                <a:effectLst/>
                <a:highlight>
                  <a:srgbClr val="FFFFFF"/>
                </a:highlight>
                <a:latin typeface="Segoe UI Historic" panose="020B0502040204020203" pitchFamily="34" charset="0"/>
              </a:rPr>
              <a:t>SMART Africa. </a:t>
            </a:r>
          </a:p>
          <a:p>
            <a:pPr algn="justLow" rtl="1">
              <a:buClr>
                <a:srgbClr val="42BA97"/>
              </a:buClr>
            </a:pPr>
            <a:r>
              <a:rPr lang="ar-SA" b="0" i="0" dirty="0">
                <a:solidFill>
                  <a:srgbClr val="050505"/>
                </a:solidFill>
                <a:effectLst/>
                <a:highlight>
                  <a:srgbClr val="FFFFFF"/>
                </a:highlight>
                <a:latin typeface="Segoe UI Historic" panose="020B0502040204020203" pitchFamily="34" charset="0"/>
              </a:rPr>
              <a:t>في إطار هذه الاتفاقية اتفق الطرفان على الشراكة في مجال بناء القدرات في مجال التقنيات الحديثة من خلال مشروع سيتم </a:t>
            </a:r>
            <a:r>
              <a:rPr lang="ar-SA" b="0" i="0" dirty="0" err="1">
                <a:solidFill>
                  <a:srgbClr val="050505"/>
                </a:solidFill>
                <a:effectLst/>
                <a:highlight>
                  <a:srgbClr val="FFFFFF"/>
                </a:highlight>
                <a:latin typeface="Segoe UI Historic" panose="020B0502040204020203" pitchFamily="34" charset="0"/>
              </a:rPr>
              <a:t>تنفسذه</a:t>
            </a:r>
            <a:r>
              <a:rPr lang="ar-SA" b="0" i="0" dirty="0">
                <a:solidFill>
                  <a:srgbClr val="050505"/>
                </a:solidFill>
                <a:effectLst/>
                <a:highlight>
                  <a:srgbClr val="FFFFFF"/>
                </a:highlight>
                <a:latin typeface="Segoe UI Historic" panose="020B0502040204020203" pitchFamily="34" charset="0"/>
              </a:rPr>
              <a:t> بالشراكة بينهما. كما اتفق الطرفان على التباحث من أجل تنفيذ مشاريع أخرى ذات اهتمام مشترك.</a:t>
            </a:r>
            <a:endParaRPr lang="ar-TN" kern="100" dirty="0">
              <a:solidFill>
                <a:schemeClr val="tx1"/>
              </a:solidFill>
              <a:latin typeface="Calibri" panose="020F0502020204030204" pitchFamily="34" charset="0"/>
              <a:ea typeface="DengXian" panose="02010600030101010101" pitchFamily="2" charset="-122"/>
              <a:cs typeface="Calibri" panose="020F0502020204030204" pitchFamily="34" charset="0"/>
            </a:endParaRPr>
          </a:p>
        </p:txBody>
      </p:sp>
      <p:sp>
        <p:nvSpPr>
          <p:cNvPr id="4" name="Titre 1">
            <a:extLst>
              <a:ext uri="{FF2B5EF4-FFF2-40B4-BE49-F238E27FC236}">
                <a16:creationId xmlns:a16="http://schemas.microsoft.com/office/drawing/2014/main" id="{12FBFE2C-78EB-7FC6-145E-E87F3BCFD094}"/>
              </a:ext>
            </a:extLst>
          </p:cNvPr>
          <p:cNvSpPr txBox="1">
            <a:spLocks/>
          </p:cNvSpPr>
          <p:nvPr/>
        </p:nvSpPr>
        <p:spPr>
          <a:xfrm>
            <a:off x="4404049" y="1882527"/>
            <a:ext cx="7318438" cy="719996"/>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sz="2400" b="1" dirty="0">
                <a:solidFill>
                  <a:srgbClr val="42BA97"/>
                </a:solidFill>
                <a:latin typeface="Calibri" panose="020F0502020204030204" pitchFamily="34" charset="0"/>
                <a:cs typeface="Calibri" panose="020F0502020204030204" pitchFamily="34" charset="0"/>
              </a:rPr>
              <a:t>النشاط</a:t>
            </a:r>
            <a:r>
              <a:rPr lang="fr-FR" sz="2400" b="1" dirty="0">
                <a:solidFill>
                  <a:srgbClr val="42BA97"/>
                </a:solidFill>
                <a:latin typeface="Calibri" panose="020F0502020204030204" pitchFamily="34" charset="0"/>
                <a:cs typeface="Calibri" panose="020F0502020204030204" pitchFamily="34" charset="0"/>
              </a:rPr>
              <a:t> </a:t>
            </a:r>
            <a:r>
              <a:rPr lang="ar-TN" sz="2400" b="1" dirty="0">
                <a:solidFill>
                  <a:srgbClr val="42BA97"/>
                </a:solidFill>
                <a:latin typeface="Calibri" panose="020F0502020204030204" pitchFamily="34" charset="0"/>
                <a:cs typeface="Calibri" panose="020F0502020204030204" pitchFamily="34" charset="0"/>
              </a:rPr>
              <a:t>:</a:t>
            </a:r>
            <a:r>
              <a:rPr lang="ar-TN" sz="2000" b="1" dirty="0">
                <a:solidFill>
                  <a:srgbClr val="2683C6"/>
                </a:solidFill>
                <a:latin typeface="Calibri" panose="020F0502020204030204" pitchFamily="34" charset="0"/>
                <a:cs typeface="Calibri" panose="020F0502020204030204" pitchFamily="34" charset="0"/>
              </a:rPr>
              <a:t> </a:t>
            </a:r>
            <a:r>
              <a:rPr lang="ar-TN" sz="2400" b="1" dirty="0">
                <a:solidFill>
                  <a:srgbClr val="1CADE4"/>
                </a:solidFill>
                <a:latin typeface="Calibri" panose="020F0502020204030204" pitchFamily="34" charset="0"/>
                <a:cs typeface="Calibri" panose="020F0502020204030204" pitchFamily="34" charset="0"/>
              </a:rPr>
              <a:t>تعزيز التعاون بين “أيكتو” </a:t>
            </a:r>
            <a:r>
              <a:rPr lang="ar-SA" sz="2400" b="1" dirty="0">
                <a:solidFill>
                  <a:srgbClr val="1CADE4"/>
                </a:solidFill>
                <a:latin typeface="Calibri" panose="020F0502020204030204" pitchFamily="34" charset="0"/>
                <a:cs typeface="Calibri" panose="020F0502020204030204" pitchFamily="34" charset="0"/>
              </a:rPr>
              <a:t>و منظمة</a:t>
            </a:r>
            <a:r>
              <a:rPr lang="fr-FR" sz="2400" b="1" dirty="0">
                <a:solidFill>
                  <a:srgbClr val="1CADE4"/>
                </a:solidFill>
                <a:latin typeface="Calibri" panose="020F0502020204030204" pitchFamily="34" charset="0"/>
                <a:cs typeface="Calibri" panose="020F0502020204030204" pitchFamily="34" charset="0"/>
              </a:rPr>
              <a:t>SMART AFRICA</a:t>
            </a:r>
            <a:endParaRPr lang="ar-TN" sz="2400" b="1" dirty="0">
              <a:solidFill>
                <a:srgbClr val="1CADE4"/>
              </a:solidFill>
              <a:latin typeface="Calibri" panose="020F0502020204030204" pitchFamily="34" charset="0"/>
              <a:cs typeface="Calibri" panose="020F0502020204030204" pitchFamily="34" charset="0"/>
            </a:endParaRPr>
          </a:p>
        </p:txBody>
      </p:sp>
      <p:pic>
        <p:nvPicPr>
          <p:cNvPr id="5122" name="Picture 2">
            <a:extLst>
              <a:ext uri="{FF2B5EF4-FFF2-40B4-BE49-F238E27FC236}">
                <a16:creationId xmlns:a16="http://schemas.microsoft.com/office/drawing/2014/main" id="{127727FB-B53E-A2F3-5D87-9FAD077FE2D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2242525"/>
            <a:ext cx="4042911" cy="303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5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fontScale="90000"/>
          </a:bodyPr>
          <a:lstStyle/>
          <a:p>
            <a:pPr algn="r" rtl="1"/>
            <a:r>
              <a:rPr lang="ar-TN" sz="2400" b="1" dirty="0">
                <a:latin typeface="Calibri" panose="020F0502020204030204" pitchFamily="34" charset="0"/>
                <a:cs typeface="Calibri" panose="020F0502020204030204" pitchFamily="34" charset="0"/>
              </a:rPr>
              <a:t>أنشطة وإنجازات المنظمة : </a:t>
            </a:r>
            <a:br>
              <a:rPr lang="fr-FR" sz="2400" b="1" dirty="0">
                <a:latin typeface="Calibri" panose="020F0502020204030204" pitchFamily="34" charset="0"/>
                <a:cs typeface="Calibri" panose="020F0502020204030204" pitchFamily="34" charset="0"/>
              </a:rPr>
            </a:br>
            <a:r>
              <a:rPr lang="ar-TN" sz="2400" b="1" dirty="0">
                <a:solidFill>
                  <a:schemeClr val="accent6">
                    <a:lumMod val="20000"/>
                    <a:lumOff val="80000"/>
                  </a:schemeClr>
                </a:solidFill>
                <a:latin typeface="Calibri" panose="020F0502020204030204" pitchFamily="34" charset="0"/>
                <a:cs typeface="Calibri" panose="020F0502020204030204" pitchFamily="34" charset="0"/>
              </a:rPr>
              <a:t>الممكن الاستراتيجي الثاني :</a:t>
            </a:r>
            <a:r>
              <a:rPr lang="fr-FR" sz="2400" b="1" dirty="0">
                <a:solidFill>
                  <a:schemeClr val="accent6">
                    <a:lumMod val="20000"/>
                    <a:lumOff val="80000"/>
                  </a:schemeClr>
                </a:solidFill>
                <a:latin typeface="Calibri" panose="020F0502020204030204" pitchFamily="34" charset="0"/>
                <a:cs typeface="Calibri" panose="020F0502020204030204" pitchFamily="34" charset="0"/>
              </a:rPr>
              <a:t> </a:t>
            </a:r>
            <a:r>
              <a:rPr lang="ar-TN" sz="2400" b="1" dirty="0">
                <a:solidFill>
                  <a:schemeClr val="accent6">
                    <a:lumMod val="20000"/>
                    <a:lumOff val="80000"/>
                  </a:schemeClr>
                </a:solidFill>
                <a:latin typeface="Calibri" panose="020F0502020204030204" pitchFamily="34" charset="0"/>
                <a:cs typeface="Calibri" panose="020F0502020204030204" pitchFamily="34" charset="0"/>
              </a:rPr>
              <a:t> تعزيز الشراكة والتعاون </a:t>
            </a:r>
            <a:br>
              <a:rPr lang="ar-TN" sz="2400" b="1" dirty="0">
                <a:solidFill>
                  <a:schemeClr val="accent6">
                    <a:lumMod val="20000"/>
                    <a:lumOff val="80000"/>
                  </a:schemeClr>
                </a:solidFill>
                <a:latin typeface="Calibri" panose="020F0502020204030204" pitchFamily="34" charset="0"/>
                <a:cs typeface="Calibri" panose="020F0502020204030204" pitchFamily="34" charset="0"/>
              </a:rPr>
            </a:b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BEF1392-6ED5-4D4F-89F9-65965DEEE4E6}"/>
              </a:ext>
            </a:extLst>
          </p:cNvPr>
          <p:cNvSpPr>
            <a:spLocks noGrp="1"/>
          </p:cNvSpPr>
          <p:nvPr>
            <p:ph idx="1"/>
          </p:nvPr>
        </p:nvSpPr>
        <p:spPr>
          <a:xfrm>
            <a:off x="5767754" y="3123662"/>
            <a:ext cx="5662246" cy="2520700"/>
          </a:xfrm>
        </p:spPr>
        <p:txBody>
          <a:bodyPr>
            <a:noAutofit/>
          </a:bodyPr>
          <a:lstStyle/>
          <a:p>
            <a:pPr algn="justLow" rtl="1">
              <a:buClr>
                <a:srgbClr val="42BA97"/>
              </a:buClr>
            </a:pPr>
            <a:r>
              <a:rPr lang="ar-SA" dirty="0">
                <a:solidFill>
                  <a:srgbClr val="212529"/>
                </a:solidFill>
                <a:highlight>
                  <a:srgbClr val="FFFFFF"/>
                </a:highlight>
                <a:latin typeface="Open Sans" panose="020B0606030504020204" pitchFamily="34" charset="0"/>
              </a:rPr>
              <a:t>وقعت المنظمة العربية لتكنولوجيات الاتصال والمعلومات التابعة لجامعة الدول العربية ومنظمة </a:t>
            </a:r>
            <a:r>
              <a:rPr lang="ar-SA" b="0" i="0" dirty="0">
                <a:solidFill>
                  <a:srgbClr val="212529"/>
                </a:solidFill>
                <a:effectLst/>
                <a:highlight>
                  <a:srgbClr val="FFFFFF"/>
                </a:highlight>
                <a:latin typeface="Open Sans" panose="020B0606030504020204" pitchFamily="34" charset="0"/>
              </a:rPr>
              <a:t>العالم الإسلامي للتربية والعلوم والثقافة (</a:t>
            </a:r>
            <a:r>
              <a:rPr lang="ar-SA" b="0" i="0" dirty="0" err="1">
                <a:solidFill>
                  <a:srgbClr val="212529"/>
                </a:solidFill>
                <a:effectLst/>
                <a:highlight>
                  <a:srgbClr val="FFFFFF"/>
                </a:highlight>
                <a:latin typeface="Open Sans" panose="020B0606030504020204" pitchFamily="34" charset="0"/>
              </a:rPr>
              <a:t>إيسيسكو</a:t>
            </a:r>
            <a:r>
              <a:rPr lang="ar-SA" b="0" i="0" dirty="0">
                <a:solidFill>
                  <a:srgbClr val="212529"/>
                </a:solidFill>
                <a:effectLst/>
                <a:highlight>
                  <a:srgbClr val="FFFFFF"/>
                </a:highlight>
                <a:latin typeface="Open Sans" panose="020B0606030504020204" pitchFamily="34" charset="0"/>
              </a:rPr>
              <a:t>) اتفاقية تعاون لتعزيز الحوكمة الرقمية من خلال تطوير السياسات والاستراتيجيات، والتنسيق مع الدول الأعضاء لوضع آليات مشتركة لتطوير حلول لتحسين مستوى الخدمات الإلكترونية الذكية والاستباقية، ورفع وعي الشباب بآليات الابتكار والمتطلبات الرقمية لوظائف المستقبل والفرص التي ستوفرها تطبيقات التحول الرقمي.</a:t>
            </a:r>
            <a:endParaRPr lang="ar-TN" kern="100" dirty="0">
              <a:solidFill>
                <a:schemeClr val="tx1"/>
              </a:solidFill>
              <a:latin typeface="Calibri" panose="020F0502020204030204" pitchFamily="34" charset="0"/>
              <a:ea typeface="DengXian" panose="02010600030101010101" pitchFamily="2" charset="-122"/>
              <a:cs typeface="Calibri" panose="020F0502020204030204" pitchFamily="34" charset="0"/>
            </a:endParaRPr>
          </a:p>
        </p:txBody>
      </p:sp>
      <p:sp>
        <p:nvSpPr>
          <p:cNvPr id="4" name="Titre 1">
            <a:extLst>
              <a:ext uri="{FF2B5EF4-FFF2-40B4-BE49-F238E27FC236}">
                <a16:creationId xmlns:a16="http://schemas.microsoft.com/office/drawing/2014/main" id="{12FBFE2C-78EB-7FC6-145E-E87F3BCFD094}"/>
              </a:ext>
            </a:extLst>
          </p:cNvPr>
          <p:cNvSpPr txBox="1">
            <a:spLocks/>
          </p:cNvSpPr>
          <p:nvPr/>
        </p:nvSpPr>
        <p:spPr>
          <a:xfrm>
            <a:off x="4404049" y="1882527"/>
            <a:ext cx="7318438" cy="719996"/>
          </a:xfrm>
          <a:prstGeom prst="rect">
            <a:avLst/>
          </a:prstGeom>
        </p:spPr>
        <p:txBody>
          <a:bodyPr vert="horz" lIns="91440" tIns="45720" rIns="91440" bIns="45720" rtlCol="0" anchor="b">
            <a:normAutofit fontScale="92500"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sz="2400" b="1" dirty="0">
                <a:solidFill>
                  <a:srgbClr val="1CADE4"/>
                </a:solidFill>
                <a:latin typeface="Calibri" panose="020F0502020204030204" pitchFamily="34" charset="0"/>
                <a:cs typeface="Calibri" panose="020F0502020204030204" pitchFamily="34" charset="0"/>
              </a:rPr>
              <a:t>تعزيز التعاون بين “أيكتو” </a:t>
            </a:r>
            <a:r>
              <a:rPr lang="ar-SA" sz="2400" b="1" dirty="0">
                <a:solidFill>
                  <a:srgbClr val="1CADE4"/>
                </a:solidFill>
                <a:latin typeface="Calibri" panose="020F0502020204030204" pitchFamily="34" charset="0"/>
                <a:cs typeface="Calibri" panose="020F0502020204030204" pitchFamily="34" charset="0"/>
              </a:rPr>
              <a:t>و منظمة</a:t>
            </a:r>
            <a:r>
              <a:rPr lang="fr-FR" sz="2400" b="1" dirty="0">
                <a:solidFill>
                  <a:srgbClr val="1CADE4"/>
                </a:solidFill>
                <a:latin typeface="Calibri" panose="020F0502020204030204" pitchFamily="34" charset="0"/>
                <a:cs typeface="Calibri" panose="020F0502020204030204" pitchFamily="34" charset="0"/>
              </a:rPr>
              <a:t> </a:t>
            </a:r>
            <a:r>
              <a:rPr lang="ar-SA" sz="2400" b="1" dirty="0" err="1">
                <a:solidFill>
                  <a:srgbClr val="1CADE4"/>
                </a:solidFill>
                <a:latin typeface="Calibri" panose="020F0502020204030204" pitchFamily="34" charset="0"/>
                <a:cs typeface="Calibri" panose="020F0502020204030204" pitchFamily="34" charset="0"/>
              </a:rPr>
              <a:t>الإيسيسكو</a:t>
            </a:r>
            <a:r>
              <a:rPr lang="ar-SA" sz="2400" b="1" dirty="0">
                <a:solidFill>
                  <a:srgbClr val="1CADE4"/>
                </a:solidFill>
                <a:latin typeface="Calibri" panose="020F0502020204030204" pitchFamily="34" charset="0"/>
                <a:cs typeface="Calibri" panose="020F0502020204030204" pitchFamily="34" charset="0"/>
              </a:rPr>
              <a:t> </a:t>
            </a:r>
          </a:p>
          <a:p>
            <a:pPr algn="r" rtl="1"/>
            <a:r>
              <a:rPr lang="fr-FR" sz="2400" b="1" dirty="0">
                <a:solidFill>
                  <a:srgbClr val="1CADE4"/>
                </a:solidFill>
                <a:latin typeface="Calibri" panose="020F0502020204030204" pitchFamily="34" charset="0"/>
                <a:cs typeface="Calibri" panose="020F0502020204030204" pitchFamily="34" charset="0"/>
              </a:rPr>
              <a:t> </a:t>
            </a:r>
            <a:endParaRPr lang="ar-TN" sz="2400" b="1" dirty="0">
              <a:solidFill>
                <a:srgbClr val="1CADE4"/>
              </a:solidFill>
              <a:latin typeface="Calibri" panose="020F0502020204030204" pitchFamily="34" charset="0"/>
              <a:cs typeface="Calibri" panose="020F0502020204030204" pitchFamily="34" charset="0"/>
            </a:endParaRPr>
          </a:p>
        </p:txBody>
      </p:sp>
      <p:sp>
        <p:nvSpPr>
          <p:cNvPr id="5" name="AutoShape 2">
            <a:extLst>
              <a:ext uri="{FF2B5EF4-FFF2-40B4-BE49-F238E27FC236}">
                <a16:creationId xmlns:a16="http://schemas.microsoft.com/office/drawing/2014/main" id="{C15B0154-2EE6-BC8A-D583-CB1E0EA23B3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a:extLst>
              <a:ext uri="{FF2B5EF4-FFF2-40B4-BE49-F238E27FC236}">
                <a16:creationId xmlns:a16="http://schemas.microsoft.com/office/drawing/2014/main" id="{57BD7672-B247-AD5E-2BE1-24D49AB098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8877" y="2864836"/>
            <a:ext cx="4548554" cy="2558562"/>
          </a:xfrm>
          <a:prstGeom prst="rect">
            <a:avLst/>
          </a:prstGeom>
        </p:spPr>
      </p:pic>
    </p:spTree>
    <p:extLst>
      <p:ext uri="{BB962C8B-B14F-4D97-AF65-F5344CB8AC3E}">
        <p14:creationId xmlns:p14="http://schemas.microsoft.com/office/powerpoint/2010/main" val="2670415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fontScale="90000"/>
          </a:bodyPr>
          <a:lstStyle/>
          <a:p>
            <a:pPr algn="r" rtl="1"/>
            <a:r>
              <a:rPr lang="ar-TN" sz="2400" b="1" dirty="0">
                <a:latin typeface="Calibri" panose="020F0502020204030204" pitchFamily="34" charset="0"/>
                <a:cs typeface="Calibri" panose="020F0502020204030204" pitchFamily="34" charset="0"/>
              </a:rPr>
              <a:t>أنشطة وإنجازات المنظمة : </a:t>
            </a:r>
            <a:br>
              <a:rPr lang="fr-FR" sz="2400" b="1" dirty="0">
                <a:latin typeface="Calibri" panose="020F0502020204030204" pitchFamily="34" charset="0"/>
                <a:cs typeface="Calibri" panose="020F0502020204030204" pitchFamily="34" charset="0"/>
              </a:rPr>
            </a:br>
            <a:r>
              <a:rPr lang="ar-TN" sz="2400" b="1" dirty="0">
                <a:solidFill>
                  <a:schemeClr val="accent6">
                    <a:lumMod val="20000"/>
                    <a:lumOff val="80000"/>
                  </a:schemeClr>
                </a:solidFill>
                <a:latin typeface="Calibri" panose="020F0502020204030204" pitchFamily="34" charset="0"/>
                <a:cs typeface="Calibri" panose="020F0502020204030204" pitchFamily="34" charset="0"/>
              </a:rPr>
              <a:t>الممكن الاستراتيجي الثاني :</a:t>
            </a:r>
            <a:r>
              <a:rPr lang="fr-FR" sz="2400" b="1" dirty="0">
                <a:solidFill>
                  <a:schemeClr val="accent6">
                    <a:lumMod val="20000"/>
                    <a:lumOff val="80000"/>
                  </a:schemeClr>
                </a:solidFill>
                <a:latin typeface="Calibri" panose="020F0502020204030204" pitchFamily="34" charset="0"/>
                <a:cs typeface="Calibri" panose="020F0502020204030204" pitchFamily="34" charset="0"/>
              </a:rPr>
              <a:t> </a:t>
            </a:r>
            <a:r>
              <a:rPr lang="ar-TN" sz="2400" b="1" dirty="0">
                <a:solidFill>
                  <a:schemeClr val="accent6">
                    <a:lumMod val="20000"/>
                    <a:lumOff val="80000"/>
                  </a:schemeClr>
                </a:solidFill>
                <a:latin typeface="Calibri" panose="020F0502020204030204" pitchFamily="34" charset="0"/>
                <a:cs typeface="Calibri" panose="020F0502020204030204" pitchFamily="34" charset="0"/>
              </a:rPr>
              <a:t> تعزيز الشراكة والتعاون </a:t>
            </a:r>
            <a:br>
              <a:rPr lang="ar-TN" sz="2400" b="1" dirty="0">
                <a:solidFill>
                  <a:schemeClr val="accent6">
                    <a:lumMod val="20000"/>
                    <a:lumOff val="80000"/>
                  </a:schemeClr>
                </a:solidFill>
                <a:latin typeface="Calibri" panose="020F0502020204030204" pitchFamily="34" charset="0"/>
                <a:cs typeface="Calibri" panose="020F0502020204030204" pitchFamily="34" charset="0"/>
              </a:rPr>
            </a:b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BEF1392-6ED5-4D4F-89F9-65965DEEE4E6}"/>
              </a:ext>
            </a:extLst>
          </p:cNvPr>
          <p:cNvSpPr>
            <a:spLocks noGrp="1"/>
          </p:cNvSpPr>
          <p:nvPr>
            <p:ph idx="1"/>
          </p:nvPr>
        </p:nvSpPr>
        <p:spPr>
          <a:xfrm>
            <a:off x="3871913" y="3299651"/>
            <a:ext cx="7892385" cy="2729674"/>
          </a:xfrm>
        </p:spPr>
        <p:txBody>
          <a:bodyPr>
            <a:noAutofit/>
          </a:bodyPr>
          <a:lstStyle/>
          <a:p>
            <a:pPr algn="justLow" rtl="1">
              <a:buClr>
                <a:srgbClr val="42BA97"/>
              </a:buClr>
            </a:pPr>
            <a:r>
              <a:rPr lang="ar-TN" b="1" dirty="0">
                <a:solidFill>
                  <a:schemeClr val="tx1"/>
                </a:solidFill>
                <a:latin typeface="Calibri" panose="020F0502020204030204" pitchFamily="34" charset="0"/>
                <a:cs typeface="Calibri" panose="020F0502020204030204" pitchFamily="34" charset="0"/>
              </a:rPr>
              <a:t>وقع</a:t>
            </a:r>
            <a:r>
              <a:rPr lang="ar-SA" b="1" dirty="0">
                <a:solidFill>
                  <a:schemeClr val="tx1"/>
                </a:solidFill>
                <a:latin typeface="Calibri" panose="020F0502020204030204" pitchFamily="34" charset="0"/>
                <a:cs typeface="Calibri" panose="020F0502020204030204" pitchFamily="34" charset="0"/>
              </a:rPr>
              <a:t>ت</a:t>
            </a:r>
            <a:r>
              <a:rPr lang="ar-TN" b="1" dirty="0">
                <a:solidFill>
                  <a:schemeClr val="tx1"/>
                </a:solidFill>
                <a:latin typeface="Calibri" panose="020F0502020204030204" pitchFamily="34" charset="0"/>
                <a:cs typeface="Calibri" panose="020F0502020204030204" pitchFamily="34" charset="0"/>
              </a:rPr>
              <a:t> المنظمة العربية لتكنولوجيات الاتصال والمعلومات</a:t>
            </a:r>
            <a:r>
              <a:rPr lang="ar-SA" b="1" dirty="0">
                <a:solidFill>
                  <a:schemeClr val="tx1"/>
                </a:solidFill>
                <a:latin typeface="Calibri" panose="020F0502020204030204" pitchFamily="34" charset="0"/>
                <a:cs typeface="Calibri" panose="020F0502020204030204" pitchFamily="34" charset="0"/>
              </a:rPr>
              <a:t> و</a:t>
            </a:r>
            <a:r>
              <a:rPr lang="ar-TN" b="1" dirty="0">
                <a:solidFill>
                  <a:schemeClr val="tx1"/>
                </a:solidFill>
                <a:latin typeface="Calibri" panose="020F0502020204030204" pitchFamily="34" charset="0"/>
                <a:cs typeface="Calibri" panose="020F0502020204030204" pitchFamily="34" charset="0"/>
              </a:rPr>
              <a:t> برنامج الأمم المتحدة الإنمائي شراكة استراتيجية لتسخير التقنيات الرقمية لدفع عجلة التنمية المستدامة في الدول العربية. تحدد الاتفاقية مجالات التعاون الرئيسية حيث سيستفيد برنامج الأمم المتحدة الإنمائي المنظمة العربية لتكنولوجيات الاتصال والمعلومات من خبراتهما ومواردهما لريادة التنمية المستدامة من خلال الابتكار الرقمي في الدول العربية كجزء من مبادرة الرقمية من أجل التنمية المستدامة </a:t>
            </a:r>
            <a:r>
              <a:rPr lang="fr-FR" b="1" dirty="0">
                <a:solidFill>
                  <a:schemeClr val="tx1"/>
                </a:solidFill>
                <a:latin typeface="Calibri" panose="020F0502020204030204" pitchFamily="34" charset="0"/>
                <a:cs typeface="Calibri" panose="020F0502020204030204" pitchFamily="34" charset="0"/>
              </a:rPr>
              <a:t>D4SD  </a:t>
            </a:r>
            <a:r>
              <a:rPr lang="ar-TN" b="1" dirty="0">
                <a:solidFill>
                  <a:schemeClr val="tx1"/>
                </a:solidFill>
                <a:latin typeface="Calibri" panose="020F0502020204030204" pitchFamily="34" charset="0"/>
                <a:cs typeface="Calibri" panose="020F0502020204030204" pitchFamily="34" charset="0"/>
              </a:rPr>
              <a:t>التي يقودها برنامج الأمم المتحدة الإنمائي مع العديد من الشركاء في المنطقة</a:t>
            </a:r>
            <a:endParaRPr lang="fr-FR" b="1" dirty="0">
              <a:solidFill>
                <a:schemeClr val="tx1"/>
              </a:solidFill>
              <a:latin typeface="Calibri" panose="020F0502020204030204" pitchFamily="34" charset="0"/>
              <a:cs typeface="Calibri" panose="020F0502020204030204" pitchFamily="34" charset="0"/>
            </a:endParaRPr>
          </a:p>
          <a:p>
            <a:pPr algn="justLow" rtl="1">
              <a:buClr>
                <a:srgbClr val="42BA97"/>
              </a:buClr>
            </a:pPr>
            <a:endParaRPr lang="ar-TN" sz="2400" kern="100" dirty="0">
              <a:solidFill>
                <a:schemeClr val="tx1"/>
              </a:solidFill>
              <a:latin typeface="Calibri" panose="020F0502020204030204" pitchFamily="34" charset="0"/>
              <a:ea typeface="DengXian" panose="02010600030101010101" pitchFamily="2" charset="-122"/>
              <a:cs typeface="Calibri" panose="020F0502020204030204" pitchFamily="34" charset="0"/>
            </a:endParaRPr>
          </a:p>
        </p:txBody>
      </p:sp>
      <p:sp>
        <p:nvSpPr>
          <p:cNvPr id="4" name="Titre 1">
            <a:extLst>
              <a:ext uri="{FF2B5EF4-FFF2-40B4-BE49-F238E27FC236}">
                <a16:creationId xmlns:a16="http://schemas.microsoft.com/office/drawing/2014/main" id="{12FBFE2C-78EB-7FC6-145E-E87F3BCFD094}"/>
              </a:ext>
            </a:extLst>
          </p:cNvPr>
          <p:cNvSpPr txBox="1">
            <a:spLocks/>
          </p:cNvSpPr>
          <p:nvPr/>
        </p:nvSpPr>
        <p:spPr>
          <a:xfrm>
            <a:off x="4404049" y="1882527"/>
            <a:ext cx="7318438" cy="532427"/>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sz="2400" b="1" dirty="0">
                <a:solidFill>
                  <a:srgbClr val="1CADE4"/>
                </a:solidFill>
                <a:latin typeface="Calibri" panose="020F0502020204030204" pitchFamily="34" charset="0"/>
                <a:cs typeface="Calibri" panose="020F0502020204030204" pitchFamily="34" charset="0"/>
              </a:rPr>
              <a:t>تعزيز التعاون بين “أيكتو” </a:t>
            </a:r>
            <a:r>
              <a:rPr lang="ar-SA" sz="2400" b="1" dirty="0">
                <a:solidFill>
                  <a:srgbClr val="1CADE4"/>
                </a:solidFill>
                <a:latin typeface="Calibri" panose="020F0502020204030204" pitchFamily="34" charset="0"/>
                <a:cs typeface="Calibri" panose="020F0502020204030204" pitchFamily="34" charset="0"/>
              </a:rPr>
              <a:t>و برنامج الأمم المتحدة </a:t>
            </a:r>
            <a:r>
              <a:rPr lang="ar-SA" sz="2400" b="1" dirty="0" err="1">
                <a:solidFill>
                  <a:srgbClr val="1CADE4"/>
                </a:solidFill>
                <a:latin typeface="Calibri" panose="020F0502020204030204" pitchFamily="34" charset="0"/>
                <a:cs typeface="Calibri" panose="020F0502020204030204" pitchFamily="34" charset="0"/>
              </a:rPr>
              <a:t>للانماء</a:t>
            </a:r>
            <a:r>
              <a:rPr lang="ar-SA" sz="2400" b="1" dirty="0">
                <a:solidFill>
                  <a:srgbClr val="1CADE4"/>
                </a:solidFill>
                <a:latin typeface="Calibri" panose="020F0502020204030204" pitchFamily="34" charset="0"/>
                <a:cs typeface="Calibri" panose="020F0502020204030204" pitchFamily="34" charset="0"/>
              </a:rPr>
              <a:t> الاقتصادي</a:t>
            </a:r>
            <a:endParaRPr lang="ar-TN" sz="2400" b="1" dirty="0">
              <a:solidFill>
                <a:srgbClr val="1CADE4"/>
              </a:solidFill>
              <a:latin typeface="Calibri" panose="020F0502020204030204" pitchFamily="34" charset="0"/>
              <a:cs typeface="Calibri" panose="020F0502020204030204" pitchFamily="34" charset="0"/>
            </a:endParaRPr>
          </a:p>
        </p:txBody>
      </p:sp>
      <p:pic>
        <p:nvPicPr>
          <p:cNvPr id="3074" name="Picture 2">
            <a:extLst>
              <a:ext uri="{FF2B5EF4-FFF2-40B4-BE49-F238E27FC236}">
                <a16:creationId xmlns:a16="http://schemas.microsoft.com/office/drawing/2014/main" id="{4BBD48B6-432D-B70B-248E-B440B1AD712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69513" y="4372944"/>
            <a:ext cx="3044541" cy="2270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E0DED2C-A4C2-2429-3E5C-C08FC000E83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9513" y="2051232"/>
            <a:ext cx="990577" cy="2007438"/>
          </a:xfrm>
          <a:prstGeom prst="rect">
            <a:avLst/>
          </a:prstGeom>
          <a:noFill/>
          <a:ln>
            <a:noFill/>
          </a:ln>
        </p:spPr>
      </p:pic>
    </p:spTree>
    <p:extLst>
      <p:ext uri="{BB962C8B-B14F-4D97-AF65-F5344CB8AC3E}">
        <p14:creationId xmlns:p14="http://schemas.microsoft.com/office/powerpoint/2010/main" val="1077001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4CD48-E3F0-4BD1-A807-109BA5818834}"/>
              </a:ext>
            </a:extLst>
          </p:cNvPr>
          <p:cNvSpPr>
            <a:spLocks noGrp="1"/>
          </p:cNvSpPr>
          <p:nvPr>
            <p:ph type="ctrTitle"/>
          </p:nvPr>
        </p:nvSpPr>
        <p:spPr>
          <a:xfrm>
            <a:off x="415941" y="1348396"/>
            <a:ext cx="9815380" cy="1346895"/>
          </a:xfrm>
        </p:spPr>
        <p:txBody>
          <a:bodyPr>
            <a:normAutofit/>
          </a:bodyPr>
          <a:lstStyle/>
          <a:p>
            <a:pPr algn="ctr" rtl="1"/>
            <a:r>
              <a:rPr lang="ar-TN" sz="4000" b="1" dirty="0">
                <a:latin typeface="Calibri" panose="020F0502020204030204" pitchFamily="34" charset="0"/>
                <a:cs typeface="Calibri" panose="020F0502020204030204" pitchFamily="34" charset="0"/>
              </a:rPr>
              <a:t>تقرير أنشطة </a:t>
            </a:r>
            <a:br>
              <a:rPr lang="ar-TN" sz="4000" b="1" dirty="0">
                <a:latin typeface="Calibri" panose="020F0502020204030204" pitchFamily="34" charset="0"/>
                <a:cs typeface="Calibri" panose="020F0502020204030204" pitchFamily="34" charset="0"/>
              </a:rPr>
            </a:br>
            <a:r>
              <a:rPr lang="ar-TN" sz="4000" b="1" dirty="0">
                <a:solidFill>
                  <a:srgbClr val="2683C6"/>
                </a:solidFill>
                <a:latin typeface="Calibri" panose="020F0502020204030204" pitchFamily="34" charset="0"/>
                <a:cs typeface="Calibri" panose="020F0502020204030204" pitchFamily="34" charset="0"/>
              </a:rPr>
              <a:t>المنظمة العربية لتكنولوجيات الاتصال والمعلومات </a:t>
            </a:r>
            <a:endParaRPr lang="fr-FR" sz="4000" b="1" dirty="0">
              <a:solidFill>
                <a:srgbClr val="2683C6"/>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6814095-BD2E-4D41-9F39-2747C2AB4A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30421" y="1142425"/>
            <a:ext cx="1738147" cy="1758838"/>
          </a:xfrm>
          <a:prstGeom prst="rect">
            <a:avLst/>
          </a:prstGeom>
        </p:spPr>
      </p:pic>
      <p:sp>
        <p:nvSpPr>
          <p:cNvPr id="9" name="ZoneTexte 8">
            <a:extLst>
              <a:ext uri="{FF2B5EF4-FFF2-40B4-BE49-F238E27FC236}">
                <a16:creationId xmlns:a16="http://schemas.microsoft.com/office/drawing/2014/main" id="{D6AD4634-2AA4-CE77-ED44-21024163DA04}"/>
              </a:ext>
            </a:extLst>
          </p:cNvPr>
          <p:cNvSpPr txBox="1"/>
          <p:nvPr/>
        </p:nvSpPr>
        <p:spPr>
          <a:xfrm>
            <a:off x="3613217" y="3861614"/>
            <a:ext cx="6097554" cy="1938992"/>
          </a:xfrm>
          <a:prstGeom prst="rect">
            <a:avLst/>
          </a:prstGeom>
          <a:noFill/>
        </p:spPr>
        <p:txBody>
          <a:bodyPr wrap="square">
            <a:spAutoFit/>
          </a:bodyPr>
          <a:lstStyle/>
          <a:p>
            <a:pPr algn="r" rtl="1"/>
            <a:r>
              <a:rPr lang="ar-TN" sz="4000" b="1" dirty="0">
                <a:solidFill>
                  <a:schemeClr val="bg1"/>
                </a:solidFill>
                <a:latin typeface="Calibri" panose="020F0502020204030204" pitchFamily="34" charset="0"/>
                <a:cs typeface="Calibri" panose="020F0502020204030204" pitchFamily="34" charset="0"/>
              </a:rPr>
              <a:t>مصفوفة الأهداف والممكنات الاستراتيجية للمنظمة والأنشطة المتعلقة بها</a:t>
            </a:r>
          </a:p>
        </p:txBody>
      </p:sp>
    </p:spTree>
    <p:extLst>
      <p:ext uri="{BB962C8B-B14F-4D97-AF65-F5344CB8AC3E}">
        <p14:creationId xmlns:p14="http://schemas.microsoft.com/office/powerpoint/2010/main" val="386522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a:xfrm>
            <a:off x="581192" y="152400"/>
            <a:ext cx="11029616" cy="1563556"/>
          </a:xfrm>
        </p:spPr>
        <p:txBody>
          <a:bodyPr>
            <a:normAutofit/>
          </a:bodyPr>
          <a:lstStyle/>
          <a:p>
            <a:pPr algn="r" rtl="1"/>
            <a:r>
              <a:rPr lang="ar-TN" sz="2400" b="1" dirty="0">
                <a:latin typeface="Calibri" panose="020F0502020204030204" pitchFamily="34" charset="0"/>
                <a:cs typeface="Calibri" panose="020F0502020204030204" pitchFamily="34" charset="0"/>
              </a:rPr>
              <a:t>أنشطة وإنجازات المنظمة </a:t>
            </a:r>
            <a:br>
              <a:rPr lang="fr-FR" sz="2400" b="1" dirty="0">
                <a:latin typeface="Calibri" panose="020F0502020204030204" pitchFamily="34" charset="0"/>
                <a:cs typeface="Calibri" panose="020F0502020204030204" pitchFamily="34" charset="0"/>
              </a:rPr>
            </a:br>
            <a:r>
              <a:rPr lang="ar-TN" sz="2400" b="1" dirty="0">
                <a:latin typeface="Calibri" panose="020F0502020204030204" pitchFamily="34" charset="0"/>
                <a:cs typeface="Calibri" panose="020F0502020204030204" pitchFamily="34" charset="0"/>
              </a:rPr>
              <a:t>الإطار العام : إستراتيجية المنظمة</a:t>
            </a: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graphicFrame>
        <p:nvGraphicFramePr>
          <p:cNvPr id="7" name="Espace réservé du contenu 6">
            <a:extLst>
              <a:ext uri="{FF2B5EF4-FFF2-40B4-BE49-F238E27FC236}">
                <a16:creationId xmlns:a16="http://schemas.microsoft.com/office/drawing/2014/main" id="{A056A975-D1EB-0448-F823-D1217582E741}"/>
              </a:ext>
            </a:extLst>
          </p:cNvPr>
          <p:cNvGraphicFramePr>
            <a:graphicFrameLocks noGrp="1"/>
          </p:cNvGraphicFramePr>
          <p:nvPr>
            <p:ph idx="1"/>
            <p:extLst>
              <p:ext uri="{D42A27DB-BD31-4B8C-83A1-F6EECF244321}">
                <p14:modId xmlns:p14="http://schemas.microsoft.com/office/powerpoint/2010/main" val="814690083"/>
              </p:ext>
            </p:extLst>
          </p:nvPr>
        </p:nvGraphicFramePr>
        <p:xfrm>
          <a:off x="581192" y="1921240"/>
          <a:ext cx="9037275" cy="4784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a:extLst>
              <a:ext uri="{FF2B5EF4-FFF2-40B4-BE49-F238E27FC236}">
                <a16:creationId xmlns:a16="http://schemas.microsoft.com/office/drawing/2014/main" id="{34180FA4-28F4-3137-3023-97E7C3B0520B}"/>
              </a:ext>
            </a:extLst>
          </p:cNvPr>
          <p:cNvSpPr txBox="1"/>
          <p:nvPr/>
        </p:nvSpPr>
        <p:spPr>
          <a:xfrm>
            <a:off x="9969910" y="3429000"/>
            <a:ext cx="1640898" cy="830997"/>
          </a:xfrm>
          <a:prstGeom prst="rect">
            <a:avLst/>
          </a:prstGeom>
          <a:noFill/>
        </p:spPr>
        <p:txBody>
          <a:bodyPr wrap="square">
            <a:spAutoFit/>
          </a:bodyPr>
          <a:lstStyle/>
          <a:p>
            <a:pPr algn="justLow" rtl="1">
              <a:buClr>
                <a:srgbClr val="42BA97"/>
              </a:buClr>
            </a:pPr>
            <a:r>
              <a:rPr lang="ar-TN" sz="2400" b="1" dirty="0">
                <a:solidFill>
                  <a:srgbClr val="1CADE4"/>
                </a:solidFill>
                <a:latin typeface="Calibri" panose="020F0502020204030204" pitchFamily="34" charset="0"/>
                <a:cs typeface="Calibri" panose="020F0502020204030204" pitchFamily="34" charset="0"/>
              </a:rPr>
              <a:t>الأهداف الاستراتيجية </a:t>
            </a:r>
            <a:endParaRPr lang="ar-TN" b="1" dirty="0">
              <a:solidFill>
                <a:srgbClr val="1CADE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4559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4CD48-E3F0-4BD1-A807-109BA5818834}"/>
              </a:ext>
            </a:extLst>
          </p:cNvPr>
          <p:cNvSpPr>
            <a:spLocks noGrp="1"/>
          </p:cNvSpPr>
          <p:nvPr>
            <p:ph type="ctrTitle"/>
          </p:nvPr>
        </p:nvSpPr>
        <p:spPr>
          <a:xfrm>
            <a:off x="917239" y="502169"/>
            <a:ext cx="9947792" cy="1438169"/>
          </a:xfrm>
        </p:spPr>
        <p:txBody>
          <a:bodyPr>
            <a:normAutofit/>
          </a:bodyPr>
          <a:lstStyle/>
          <a:p>
            <a:pPr algn="ctr" rtl="1"/>
            <a:r>
              <a:rPr lang="ar-TN" sz="2800" b="1" dirty="0">
                <a:latin typeface="Calibri" panose="020F0502020204030204" pitchFamily="34" charset="0"/>
                <a:cs typeface="Calibri" panose="020F0502020204030204" pitchFamily="34" charset="0"/>
              </a:rPr>
              <a:t>التقرير الدوري عن أنشطة </a:t>
            </a:r>
            <a:br>
              <a:rPr lang="ar-TN" sz="2800" b="1" dirty="0">
                <a:latin typeface="Calibri" panose="020F0502020204030204" pitchFamily="34" charset="0"/>
                <a:cs typeface="Calibri" panose="020F0502020204030204" pitchFamily="34" charset="0"/>
              </a:rPr>
            </a:br>
            <a:r>
              <a:rPr lang="ar-TN" sz="2800" b="1" dirty="0">
                <a:latin typeface="Calibri" panose="020F0502020204030204" pitchFamily="34" charset="0"/>
                <a:cs typeface="Calibri" panose="020F0502020204030204" pitchFamily="34" charset="0"/>
              </a:rPr>
              <a:t>المنظمة العربية لتكنولوجيات الاتصال والمعلومات </a:t>
            </a:r>
            <a:br>
              <a:rPr lang="ar-TN" sz="2800" b="1" dirty="0">
                <a:latin typeface="Calibri" panose="020F0502020204030204" pitchFamily="34" charset="0"/>
                <a:cs typeface="Calibri" panose="020F0502020204030204" pitchFamily="34" charset="0"/>
              </a:rPr>
            </a:br>
            <a:endParaRPr lang="fr-FR" sz="2800" b="1" dirty="0">
              <a:solidFill>
                <a:srgbClr val="42BA97"/>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6814095-BD2E-4D41-9F39-2747C2AB4A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86987" y="920013"/>
            <a:ext cx="1743075" cy="1763825"/>
          </a:xfrm>
          <a:prstGeom prst="rect">
            <a:avLst/>
          </a:prstGeom>
        </p:spPr>
      </p:pic>
      <p:graphicFrame>
        <p:nvGraphicFramePr>
          <p:cNvPr id="15" name="Espace réservé du contenu 3">
            <a:extLst>
              <a:ext uri="{FF2B5EF4-FFF2-40B4-BE49-F238E27FC236}">
                <a16:creationId xmlns:a16="http://schemas.microsoft.com/office/drawing/2014/main" id="{B3C5C0E1-5115-4A24-913F-E21969AD4C17}"/>
              </a:ext>
            </a:extLst>
          </p:cNvPr>
          <p:cNvGraphicFramePr>
            <a:graphicFrameLocks/>
          </p:cNvGraphicFramePr>
          <p:nvPr>
            <p:extLst>
              <p:ext uri="{D42A27DB-BD31-4B8C-83A1-F6EECF244321}">
                <p14:modId xmlns:p14="http://schemas.microsoft.com/office/powerpoint/2010/main" val="2161450492"/>
              </p:ext>
            </p:extLst>
          </p:nvPr>
        </p:nvGraphicFramePr>
        <p:xfrm>
          <a:off x="434715" y="2875547"/>
          <a:ext cx="10912840" cy="3480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6062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fontScale="90000"/>
          </a:bodyPr>
          <a:lstStyle/>
          <a:p>
            <a:pPr algn="r" rtl="1"/>
            <a:r>
              <a:rPr lang="ar-TN" sz="2400" b="1" dirty="0">
                <a:latin typeface="Calibri" panose="020F0502020204030204" pitchFamily="34" charset="0"/>
                <a:cs typeface="Calibri" panose="020F0502020204030204" pitchFamily="34" charset="0"/>
              </a:rPr>
              <a:t>أنشطة وإنجازات المنظمة : </a:t>
            </a:r>
            <a:br>
              <a:rPr lang="fr-FR" sz="2400" b="1" dirty="0">
                <a:latin typeface="Calibri" panose="020F0502020204030204" pitchFamily="34" charset="0"/>
                <a:cs typeface="Calibri" panose="020F0502020204030204" pitchFamily="34" charset="0"/>
              </a:rPr>
            </a:br>
            <a:r>
              <a:rPr lang="ar-SA" sz="2400" b="1" dirty="0">
                <a:solidFill>
                  <a:schemeClr val="accent6">
                    <a:lumMod val="20000"/>
                    <a:lumOff val="80000"/>
                  </a:schemeClr>
                </a:solidFill>
                <a:latin typeface="Calibri" panose="020F0502020204030204" pitchFamily="34" charset="0"/>
                <a:cs typeface="Calibri" panose="020F0502020204030204" pitchFamily="34" charset="0"/>
              </a:rPr>
              <a:t>القطاع البريدي</a:t>
            </a:r>
            <a:br>
              <a:rPr lang="ar-TN" sz="2400" b="1" dirty="0">
                <a:solidFill>
                  <a:schemeClr val="accent6">
                    <a:lumMod val="20000"/>
                    <a:lumOff val="80000"/>
                  </a:schemeClr>
                </a:solidFill>
                <a:latin typeface="Calibri" panose="020F0502020204030204" pitchFamily="34" charset="0"/>
                <a:cs typeface="Calibri" panose="020F0502020204030204" pitchFamily="34" charset="0"/>
              </a:rPr>
            </a:b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BEF1392-6ED5-4D4F-89F9-65965DEEE4E6}"/>
              </a:ext>
            </a:extLst>
          </p:cNvPr>
          <p:cNvSpPr>
            <a:spLocks noGrp="1"/>
          </p:cNvSpPr>
          <p:nvPr>
            <p:ph idx="1"/>
          </p:nvPr>
        </p:nvSpPr>
        <p:spPr>
          <a:xfrm>
            <a:off x="3539614" y="2212258"/>
            <a:ext cx="8267288" cy="3950235"/>
          </a:xfrm>
        </p:spPr>
        <p:txBody>
          <a:bodyPr>
            <a:noAutofit/>
          </a:bodyPr>
          <a:lstStyle/>
          <a:p>
            <a:pPr algn="justLow" rtl="1">
              <a:buClr>
                <a:srgbClr val="42BA97"/>
              </a:buClr>
            </a:pPr>
            <a:r>
              <a:rPr lang="ar-SA" sz="2400" b="1" dirty="0">
                <a:solidFill>
                  <a:srgbClr val="252525"/>
                </a:solidFill>
                <a:highlight>
                  <a:srgbClr val="FFFFFF"/>
                </a:highlight>
                <a:latin typeface="Open Sans" panose="020B0606030504020204" pitchFamily="34" charset="0"/>
              </a:rPr>
              <a:t>نظمت المنظمة لمنتدى الثاني حول تحديات التطور التكنولوجي في النشاط البريدي: الواقع والأفاق، القاهرة 18 جانفي 2023</a:t>
            </a:r>
          </a:p>
          <a:p>
            <a:pPr algn="r" rtl="1"/>
            <a:r>
              <a:rPr lang="ar-SA" sz="2200" dirty="0">
                <a:solidFill>
                  <a:srgbClr val="252525"/>
                </a:solidFill>
                <a:highlight>
                  <a:srgbClr val="FFFFFF"/>
                </a:highlight>
                <a:latin typeface="Open Sans" panose="020B0606030504020204" pitchFamily="34" charset="0"/>
              </a:rPr>
              <a:t> خلصت أشغال المنتدى الى التوصيات التالية :</a:t>
            </a:r>
          </a:p>
          <a:p>
            <a:pPr marL="594000" lvl="2" indent="0" algn="r" rtl="1">
              <a:buNone/>
            </a:pPr>
            <a:r>
              <a:rPr lang="ar-SA" sz="1800" dirty="0">
                <a:solidFill>
                  <a:srgbClr val="252525"/>
                </a:solidFill>
                <a:highlight>
                  <a:srgbClr val="FFFFFF"/>
                </a:highlight>
                <a:latin typeface="Open Sans" panose="020B0606030504020204" pitchFamily="34" charset="0"/>
              </a:rPr>
              <a:t>– إيلاء موضوع التنظيم والتعديل للنشاط البريدي الأهمية القصوى باعتبار ما تشهده السوق البريدية العربية من منافسة شرسة وتطور تكنولوجي هائل،</a:t>
            </a:r>
          </a:p>
          <a:p>
            <a:pPr marL="594000" lvl="2" indent="0" algn="r" rtl="1">
              <a:buNone/>
            </a:pPr>
            <a:r>
              <a:rPr lang="ar-SA" sz="1800" dirty="0">
                <a:solidFill>
                  <a:srgbClr val="252525"/>
                </a:solidFill>
                <a:highlight>
                  <a:srgbClr val="FFFFFF"/>
                </a:highlight>
                <a:latin typeface="Open Sans" panose="020B0606030504020204" pitchFamily="34" charset="0"/>
              </a:rPr>
              <a:t>–  إعداد برامج للتوعية والتدريب للمؤسسات البريدية </a:t>
            </a:r>
          </a:p>
          <a:p>
            <a:pPr algn="justLow" rtl="1">
              <a:buClr>
                <a:srgbClr val="42BA97"/>
              </a:buClr>
            </a:pPr>
            <a:r>
              <a:rPr lang="ar-SA" sz="2400" b="1" i="0" dirty="0">
                <a:solidFill>
                  <a:srgbClr val="252525"/>
                </a:solidFill>
                <a:effectLst/>
                <a:highlight>
                  <a:srgbClr val="FFFFFF"/>
                </a:highlight>
                <a:latin typeface="Open Sans" panose="020B0606030504020204" pitchFamily="34" charset="0"/>
              </a:rPr>
              <a:t>وقعت المنظمة العربية لتكنولوجيات الاتصال والمعلومات يوم الاثنين 04 مارس 2024 مذكرة تفاهم مع شركة بريد ليبيا وذلك بمقر المنظمة العربية لتكنولوجيات الاتصال والمعلومات  بالجمهورية التونسية</a:t>
            </a:r>
          </a:p>
          <a:p>
            <a:pPr algn="justLow" rtl="1">
              <a:buClr>
                <a:srgbClr val="42BA97"/>
              </a:buClr>
            </a:pPr>
            <a:r>
              <a:rPr lang="ar-SA" sz="2200" dirty="0">
                <a:solidFill>
                  <a:srgbClr val="252525"/>
                </a:solidFill>
                <a:highlight>
                  <a:srgbClr val="FFFFFF"/>
                </a:highlight>
                <a:latin typeface="Open Sans" panose="020B0606030504020204" pitchFamily="34" charset="0"/>
              </a:rPr>
              <a:t>تهدف الاتفاقية الى تطوير الكوادر والاطارات البريدية الليبية والعربية  للاستفادة بما تتيحه التكنولوجيا الرقمية الحديثة من افاق رحبة وامكانيات واسعة لتطوير القطاع البريدي في ليبيا والمنطقة العربية.</a:t>
            </a:r>
            <a:endParaRPr lang="ar-TN" sz="2200" dirty="0">
              <a:solidFill>
                <a:srgbClr val="252525"/>
              </a:solidFill>
              <a:highlight>
                <a:srgbClr val="FFFFFF"/>
              </a:highlight>
              <a:latin typeface="Open Sans" panose="020B0606030504020204" pitchFamily="34" charset="0"/>
            </a:endParaRPr>
          </a:p>
        </p:txBody>
      </p:sp>
      <p:pic>
        <p:nvPicPr>
          <p:cNvPr id="2050" name="Picture 2">
            <a:extLst>
              <a:ext uri="{FF2B5EF4-FFF2-40B4-BE49-F238E27FC236}">
                <a16:creationId xmlns:a16="http://schemas.microsoft.com/office/drawing/2014/main" id="{7E4A4CA5-0446-F0D5-98A5-C555F87065C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236" y="4412803"/>
            <a:ext cx="3224190" cy="18423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6E75A90-2185-5EC7-E2A1-9D80E9D058F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236" y="2566218"/>
            <a:ext cx="3224190" cy="1419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931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4CD48-E3F0-4BD1-A807-109BA5818834}"/>
              </a:ext>
            </a:extLst>
          </p:cNvPr>
          <p:cNvSpPr>
            <a:spLocks noGrp="1"/>
          </p:cNvSpPr>
          <p:nvPr>
            <p:ph type="ctrTitle"/>
          </p:nvPr>
        </p:nvSpPr>
        <p:spPr>
          <a:xfrm>
            <a:off x="917239" y="502169"/>
            <a:ext cx="9947792" cy="1438169"/>
          </a:xfrm>
        </p:spPr>
        <p:txBody>
          <a:bodyPr>
            <a:normAutofit/>
          </a:bodyPr>
          <a:lstStyle/>
          <a:p>
            <a:pPr algn="ctr" rtl="1"/>
            <a:r>
              <a:rPr lang="ar-TN" sz="2800" b="1" dirty="0">
                <a:latin typeface="Calibri" panose="020F0502020204030204" pitchFamily="34" charset="0"/>
                <a:cs typeface="Calibri" panose="020F0502020204030204" pitchFamily="34" charset="0"/>
              </a:rPr>
              <a:t>التقرير الدوري عن أنشطة </a:t>
            </a:r>
            <a:br>
              <a:rPr lang="ar-TN" sz="2800" b="1" dirty="0">
                <a:latin typeface="Calibri" panose="020F0502020204030204" pitchFamily="34" charset="0"/>
                <a:cs typeface="Calibri" panose="020F0502020204030204" pitchFamily="34" charset="0"/>
              </a:rPr>
            </a:br>
            <a:r>
              <a:rPr lang="ar-TN" sz="2800" b="1" dirty="0">
                <a:latin typeface="Calibri" panose="020F0502020204030204" pitchFamily="34" charset="0"/>
                <a:cs typeface="Calibri" panose="020F0502020204030204" pitchFamily="34" charset="0"/>
              </a:rPr>
              <a:t>المنظمة العربية لتكنولوجيات الاتصال والمعلومات </a:t>
            </a:r>
            <a:br>
              <a:rPr lang="ar-TN" sz="2800" b="1" dirty="0">
                <a:latin typeface="Calibri" panose="020F0502020204030204" pitchFamily="34" charset="0"/>
                <a:cs typeface="Calibri" panose="020F0502020204030204" pitchFamily="34" charset="0"/>
              </a:rPr>
            </a:br>
            <a:endParaRPr lang="fr-FR" sz="2800" b="1" dirty="0">
              <a:solidFill>
                <a:srgbClr val="42BA97"/>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6814095-BD2E-4D41-9F39-2747C2AB4A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86987" y="920013"/>
            <a:ext cx="1743075" cy="1763825"/>
          </a:xfrm>
          <a:prstGeom prst="rect">
            <a:avLst/>
          </a:prstGeom>
        </p:spPr>
      </p:pic>
      <p:graphicFrame>
        <p:nvGraphicFramePr>
          <p:cNvPr id="15" name="Espace réservé du contenu 3">
            <a:extLst>
              <a:ext uri="{FF2B5EF4-FFF2-40B4-BE49-F238E27FC236}">
                <a16:creationId xmlns:a16="http://schemas.microsoft.com/office/drawing/2014/main" id="{B3C5C0E1-5115-4A24-913F-E21969AD4C17}"/>
              </a:ext>
            </a:extLst>
          </p:cNvPr>
          <p:cNvGraphicFramePr>
            <a:graphicFrameLocks/>
          </p:cNvGraphicFramePr>
          <p:nvPr>
            <p:extLst>
              <p:ext uri="{D42A27DB-BD31-4B8C-83A1-F6EECF244321}">
                <p14:modId xmlns:p14="http://schemas.microsoft.com/office/powerpoint/2010/main" val="2314713459"/>
              </p:ext>
            </p:extLst>
          </p:nvPr>
        </p:nvGraphicFramePr>
        <p:xfrm>
          <a:off x="434715" y="2875547"/>
          <a:ext cx="10912840" cy="3480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1439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p:txBody>
          <a:bodyPr>
            <a:normAutofit fontScale="90000"/>
          </a:bodyPr>
          <a:lstStyle/>
          <a:p>
            <a:pPr algn="r" rtl="1"/>
            <a:r>
              <a:rPr lang="ar-TN" sz="2400" b="1" dirty="0">
                <a:latin typeface="Calibri" panose="020F0502020204030204" pitchFamily="34" charset="0"/>
                <a:cs typeface="Calibri" panose="020F0502020204030204" pitchFamily="34" charset="0"/>
              </a:rPr>
              <a:t>أنشطة وإنجازات المنظمة : </a:t>
            </a:r>
            <a:br>
              <a:rPr lang="fr-FR" sz="2400" b="1" dirty="0">
                <a:latin typeface="Calibri" panose="020F0502020204030204" pitchFamily="34" charset="0"/>
                <a:cs typeface="Calibri" panose="020F0502020204030204" pitchFamily="34" charset="0"/>
              </a:rPr>
            </a:br>
            <a:r>
              <a:rPr lang="ar-SA" sz="2400" b="1" dirty="0">
                <a:solidFill>
                  <a:schemeClr val="accent6">
                    <a:lumMod val="20000"/>
                    <a:lumOff val="80000"/>
                  </a:schemeClr>
                </a:solidFill>
                <a:latin typeface="Calibri" panose="020F0502020204030204" pitchFamily="34" charset="0"/>
                <a:cs typeface="Calibri" panose="020F0502020204030204" pitchFamily="34" charset="0"/>
              </a:rPr>
              <a:t>كبادرة العاصمة الرقمية العربية</a:t>
            </a:r>
            <a:br>
              <a:rPr lang="ar-TN" sz="2400" b="1" dirty="0">
                <a:solidFill>
                  <a:schemeClr val="accent6">
                    <a:lumMod val="20000"/>
                    <a:lumOff val="80000"/>
                  </a:schemeClr>
                </a:solidFill>
                <a:latin typeface="Calibri" panose="020F0502020204030204" pitchFamily="34" charset="0"/>
                <a:cs typeface="Calibri" panose="020F0502020204030204" pitchFamily="34" charset="0"/>
              </a:rPr>
            </a:b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
        <p:nvSpPr>
          <p:cNvPr id="5" name="Espace réservé du contenu 4">
            <a:extLst>
              <a:ext uri="{FF2B5EF4-FFF2-40B4-BE49-F238E27FC236}">
                <a16:creationId xmlns:a16="http://schemas.microsoft.com/office/drawing/2014/main" id="{BBED1D45-FA6B-B1E2-1CEC-8C1ED6FCC2FD}"/>
              </a:ext>
            </a:extLst>
          </p:cNvPr>
          <p:cNvSpPr>
            <a:spLocks noGrp="1"/>
          </p:cNvSpPr>
          <p:nvPr>
            <p:ph idx="1"/>
          </p:nvPr>
        </p:nvSpPr>
        <p:spPr>
          <a:xfrm>
            <a:off x="581192" y="2180496"/>
            <a:ext cx="11029615" cy="2035617"/>
          </a:xfrm>
        </p:spPr>
        <p:txBody>
          <a:bodyPr>
            <a:normAutofit/>
          </a:bodyPr>
          <a:lstStyle/>
          <a:p>
            <a:pPr lvl="1" algn="r" rtl="1"/>
            <a:r>
              <a:rPr lang="ar-SA" sz="2600" dirty="0">
                <a:solidFill>
                  <a:srgbClr val="000000"/>
                </a:solidFill>
                <a:effectLst/>
                <a:ea typeface="Times New Roman" panose="02020603050405020304" pitchFamily="18" charset="0"/>
                <a:cs typeface="Sakkal Majalla" panose="02000000000000000000" pitchFamily="2" charset="-78"/>
              </a:rPr>
              <a:t>تم اعتماد </a:t>
            </a:r>
            <a:r>
              <a:rPr lang="ar-SA" sz="2600" dirty="0">
                <a:solidFill>
                  <a:srgbClr val="000000"/>
                </a:solidFill>
                <a:cs typeface="Sakkal Majalla" panose="02000000000000000000" pitchFamily="2" charset="-78"/>
              </a:rPr>
              <a:t>طرابلس </a:t>
            </a:r>
            <a:r>
              <a:rPr lang="ar-SA" sz="2600" dirty="0">
                <a:solidFill>
                  <a:srgbClr val="000000"/>
                </a:solidFill>
                <a:effectLst/>
                <a:ea typeface="Times New Roman" panose="02020603050405020304" pitchFamily="18" charset="0"/>
                <a:cs typeface="Sakkal Majalla" panose="02000000000000000000" pitchFamily="2" charset="-78"/>
              </a:rPr>
              <a:t>عاصمة رقمية </a:t>
            </a:r>
            <a:r>
              <a:rPr lang="ar-SA" sz="2600" dirty="0">
                <a:solidFill>
                  <a:srgbClr val="000000"/>
                </a:solidFill>
                <a:cs typeface="Sakkal Majalla" panose="02000000000000000000" pitchFamily="2" charset="-78"/>
              </a:rPr>
              <a:t>لسنة 2024</a:t>
            </a:r>
            <a:endParaRPr lang="fr-FR" sz="2600" dirty="0">
              <a:solidFill>
                <a:srgbClr val="000000"/>
              </a:solidFill>
              <a:cs typeface="Sakkal Majalla" panose="02000000000000000000" pitchFamily="2" charset="-78"/>
            </a:endParaRPr>
          </a:p>
        </p:txBody>
      </p:sp>
      <p:pic>
        <p:nvPicPr>
          <p:cNvPr id="3074" name="Picture 2">
            <a:extLst>
              <a:ext uri="{FF2B5EF4-FFF2-40B4-BE49-F238E27FC236}">
                <a16:creationId xmlns:a16="http://schemas.microsoft.com/office/drawing/2014/main" id="{05007ABF-7FA6-5BA0-2FEB-566B6A57E4A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3230" y="3805084"/>
            <a:ext cx="6563984" cy="268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097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CF0724-4C09-4D7B-9805-4761C090C5A5}"/>
              </a:ext>
            </a:extLst>
          </p:cNvPr>
          <p:cNvSpPr>
            <a:spLocks noGrp="1"/>
          </p:cNvSpPr>
          <p:nvPr>
            <p:ph type="title"/>
          </p:nvPr>
        </p:nvSpPr>
        <p:spPr/>
        <p:txBody>
          <a:bodyPr>
            <a:normAutofit/>
          </a:bodyPr>
          <a:lstStyle/>
          <a:p>
            <a:pPr algn="r"/>
            <a:r>
              <a:rPr lang="ar-TN" sz="3600" b="1" dirty="0">
                <a:latin typeface="Calibri" panose="020F0502020204030204" pitchFamily="34" charset="0"/>
                <a:cs typeface="Calibri" panose="020F0502020204030204" pitchFamily="34" charset="0"/>
              </a:rPr>
              <a:t>المنظمة العربية لتكنولوجيات الاتصال والمعلومات</a:t>
            </a:r>
            <a:endParaRPr lang="fr-FR" sz="3600" b="1" dirty="0">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2F748257-7B13-48F6-A2FA-7C4419A29B9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75989" y="1969947"/>
            <a:ext cx="1528312" cy="1546505"/>
          </a:xfrm>
          <a:prstGeom prst="rect">
            <a:avLst/>
          </a:prstGeom>
        </p:spPr>
      </p:pic>
      <p:sp>
        <p:nvSpPr>
          <p:cNvPr id="5" name="ZoneTexte 4">
            <a:extLst>
              <a:ext uri="{FF2B5EF4-FFF2-40B4-BE49-F238E27FC236}">
                <a16:creationId xmlns:a16="http://schemas.microsoft.com/office/drawing/2014/main" id="{02311C5F-5AE8-41D2-B5F0-7F311C6644AA}"/>
              </a:ext>
            </a:extLst>
          </p:cNvPr>
          <p:cNvSpPr txBox="1"/>
          <p:nvPr/>
        </p:nvSpPr>
        <p:spPr>
          <a:xfrm>
            <a:off x="6558116" y="2996350"/>
            <a:ext cx="2015612" cy="369332"/>
          </a:xfrm>
          <a:prstGeom prst="rect">
            <a:avLst/>
          </a:prstGeom>
          <a:noFill/>
        </p:spPr>
        <p:txBody>
          <a:bodyPr wrap="square" rtlCol="0">
            <a:spAutoFit/>
          </a:bodyPr>
          <a:lstStyle/>
          <a:p>
            <a:pPr algn="r"/>
            <a:r>
              <a:rPr lang="en-US" sz="1800" b="0" i="0" u="none" strike="noStrike" baseline="30000" dirty="0">
                <a:solidFill>
                  <a:srgbClr val="2993C2"/>
                </a:solidFill>
                <a:latin typeface="Century Gothic" panose="020B0502020202020204" pitchFamily="34" charset="0"/>
              </a:rPr>
              <a:t>www.aicto.org</a:t>
            </a:r>
            <a:endParaRPr lang="fr-FR" dirty="0">
              <a:solidFill>
                <a:srgbClr val="2993C2"/>
              </a:solidFill>
            </a:endParaRPr>
          </a:p>
        </p:txBody>
      </p:sp>
      <p:sp>
        <p:nvSpPr>
          <p:cNvPr id="10" name="ZoneTexte 9">
            <a:extLst>
              <a:ext uri="{FF2B5EF4-FFF2-40B4-BE49-F238E27FC236}">
                <a16:creationId xmlns:a16="http://schemas.microsoft.com/office/drawing/2014/main" id="{6E8CF7A8-C5C3-40F1-BE4C-4302F82746C2}"/>
              </a:ext>
            </a:extLst>
          </p:cNvPr>
          <p:cNvSpPr txBox="1"/>
          <p:nvPr/>
        </p:nvSpPr>
        <p:spPr>
          <a:xfrm>
            <a:off x="6646605" y="3630806"/>
            <a:ext cx="1927123" cy="369332"/>
          </a:xfrm>
          <a:prstGeom prst="rect">
            <a:avLst/>
          </a:prstGeom>
          <a:noFill/>
        </p:spPr>
        <p:txBody>
          <a:bodyPr wrap="square" rtlCol="0">
            <a:spAutoFit/>
          </a:bodyPr>
          <a:lstStyle/>
          <a:p>
            <a:pPr algn="r"/>
            <a:r>
              <a:rPr lang="en-US" sz="1800" b="0" i="0" u="none" strike="noStrike" baseline="30000" dirty="0">
                <a:solidFill>
                  <a:srgbClr val="2CA5E0"/>
                </a:solidFill>
                <a:latin typeface="Century Gothic" panose="020B0502020202020204" pitchFamily="34" charset="0"/>
              </a:rPr>
              <a:t>contact@aicto.org</a:t>
            </a:r>
            <a:endParaRPr lang="fr-FR" dirty="0">
              <a:solidFill>
                <a:srgbClr val="2CA5E0"/>
              </a:solidFill>
            </a:endParaRPr>
          </a:p>
        </p:txBody>
      </p:sp>
      <p:sp>
        <p:nvSpPr>
          <p:cNvPr id="12" name="ZoneTexte 11">
            <a:extLst>
              <a:ext uri="{FF2B5EF4-FFF2-40B4-BE49-F238E27FC236}">
                <a16:creationId xmlns:a16="http://schemas.microsoft.com/office/drawing/2014/main" id="{13DC46E9-5380-4AE3-82FC-73444768094F}"/>
              </a:ext>
            </a:extLst>
          </p:cNvPr>
          <p:cNvSpPr txBox="1"/>
          <p:nvPr/>
        </p:nvSpPr>
        <p:spPr>
          <a:xfrm>
            <a:off x="7236542" y="4417094"/>
            <a:ext cx="1337186" cy="276999"/>
          </a:xfrm>
          <a:prstGeom prst="rect">
            <a:avLst/>
          </a:prstGeom>
          <a:noFill/>
        </p:spPr>
        <p:txBody>
          <a:bodyPr wrap="square">
            <a:spAutoFit/>
          </a:bodyPr>
          <a:lstStyle/>
          <a:p>
            <a:pPr marR="0" algn="l" rtl="0"/>
            <a:r>
              <a:rPr lang="en-US" sz="1800" b="0" i="0" u="none" strike="noStrike" baseline="30000" dirty="0">
                <a:solidFill>
                  <a:srgbClr val="7C529E"/>
                </a:solidFill>
                <a:latin typeface="Century Gothic" panose="020B0502020202020204" pitchFamily="34" charset="0"/>
              </a:rPr>
              <a:t>+216 71 320 713</a:t>
            </a:r>
          </a:p>
        </p:txBody>
      </p:sp>
      <p:sp>
        <p:nvSpPr>
          <p:cNvPr id="14" name="ZoneTexte 13">
            <a:extLst>
              <a:ext uri="{FF2B5EF4-FFF2-40B4-BE49-F238E27FC236}">
                <a16:creationId xmlns:a16="http://schemas.microsoft.com/office/drawing/2014/main" id="{92E446CA-FD65-4432-A52B-012CB0EC3596}"/>
              </a:ext>
            </a:extLst>
          </p:cNvPr>
          <p:cNvSpPr txBox="1"/>
          <p:nvPr/>
        </p:nvSpPr>
        <p:spPr>
          <a:xfrm>
            <a:off x="5299586" y="5217118"/>
            <a:ext cx="3352799" cy="276999"/>
          </a:xfrm>
          <a:prstGeom prst="rect">
            <a:avLst/>
          </a:prstGeom>
          <a:noFill/>
        </p:spPr>
        <p:txBody>
          <a:bodyPr wrap="square">
            <a:spAutoFit/>
          </a:bodyPr>
          <a:lstStyle/>
          <a:p>
            <a:pPr marR="0" algn="r" rtl="1"/>
            <a:r>
              <a:rPr lang="en-US" sz="1800" b="0" i="0" u="none" strike="noStrike" baseline="30000" dirty="0">
                <a:solidFill>
                  <a:srgbClr val="3B5998"/>
                </a:solidFill>
                <a:latin typeface="Century Gothic" panose="020B0502020202020204" pitchFamily="34" charset="0"/>
              </a:rPr>
              <a:t>www.facebook.com/Arabictorganization/</a:t>
            </a:r>
          </a:p>
        </p:txBody>
      </p:sp>
      <p:sp>
        <p:nvSpPr>
          <p:cNvPr id="16" name="ZoneTexte 15">
            <a:extLst>
              <a:ext uri="{FF2B5EF4-FFF2-40B4-BE49-F238E27FC236}">
                <a16:creationId xmlns:a16="http://schemas.microsoft.com/office/drawing/2014/main" id="{6890393C-AF43-4D21-887C-66C905135B72}"/>
              </a:ext>
            </a:extLst>
          </p:cNvPr>
          <p:cNvSpPr txBox="1"/>
          <p:nvPr/>
        </p:nvSpPr>
        <p:spPr>
          <a:xfrm>
            <a:off x="581192" y="2996350"/>
            <a:ext cx="3499195" cy="461665"/>
          </a:xfrm>
          <a:prstGeom prst="rect">
            <a:avLst/>
          </a:prstGeom>
          <a:noFill/>
        </p:spPr>
        <p:txBody>
          <a:bodyPr wrap="square">
            <a:spAutoFit/>
          </a:bodyPr>
          <a:lstStyle/>
          <a:p>
            <a:pPr marR="0" algn="r" rtl="1"/>
            <a:r>
              <a:rPr lang="en-US" sz="1800" b="0" i="0" u="none" strike="noStrike" baseline="30000" dirty="0">
                <a:solidFill>
                  <a:srgbClr val="FF0000"/>
                </a:solidFill>
                <a:latin typeface="Century Gothic" panose="020B0502020202020204" pitchFamily="34" charset="0"/>
              </a:rPr>
              <a:t>www.youtube.com/channel/</a:t>
            </a:r>
            <a:br>
              <a:rPr lang="en-US" sz="1800" b="0" i="0" u="none" strike="noStrike" baseline="30000" dirty="0">
                <a:solidFill>
                  <a:srgbClr val="FF0000"/>
                </a:solidFill>
                <a:latin typeface="Century Gothic" panose="020B0502020202020204" pitchFamily="34" charset="0"/>
              </a:rPr>
            </a:br>
            <a:r>
              <a:rPr lang="en-US" sz="1800" b="0" i="0" u="none" strike="noStrike" baseline="30000" dirty="0">
                <a:solidFill>
                  <a:srgbClr val="FF0000"/>
                </a:solidFill>
                <a:latin typeface="Century Gothic" panose="020B0502020202020204" pitchFamily="34" charset="0"/>
              </a:rPr>
              <a:t>UCu9VEo9ao8Byxu-oWbEeJqQ</a:t>
            </a:r>
          </a:p>
        </p:txBody>
      </p:sp>
      <p:sp>
        <p:nvSpPr>
          <p:cNvPr id="18" name="ZoneTexte 17">
            <a:extLst>
              <a:ext uri="{FF2B5EF4-FFF2-40B4-BE49-F238E27FC236}">
                <a16:creationId xmlns:a16="http://schemas.microsoft.com/office/drawing/2014/main" id="{55A12871-B201-4FBB-9012-223C4B4852CD}"/>
              </a:ext>
            </a:extLst>
          </p:cNvPr>
          <p:cNvSpPr txBox="1"/>
          <p:nvPr/>
        </p:nvSpPr>
        <p:spPr>
          <a:xfrm>
            <a:off x="953730" y="3861638"/>
            <a:ext cx="3126658" cy="276999"/>
          </a:xfrm>
          <a:prstGeom prst="rect">
            <a:avLst/>
          </a:prstGeom>
          <a:noFill/>
        </p:spPr>
        <p:txBody>
          <a:bodyPr wrap="square">
            <a:spAutoFit/>
          </a:bodyPr>
          <a:lstStyle/>
          <a:p>
            <a:pPr marR="0" algn="r" rtl="1"/>
            <a:r>
              <a:rPr lang="en-US" sz="1800" b="0" i="0" u="none" strike="noStrike" baseline="30000" dirty="0">
                <a:solidFill>
                  <a:srgbClr val="007BB5"/>
                </a:solidFill>
                <a:latin typeface="Century Gothic" panose="020B0502020202020204" pitchFamily="34" charset="0"/>
              </a:rPr>
              <a:t>www.linkedin.com/company/aicto</a:t>
            </a:r>
          </a:p>
        </p:txBody>
      </p:sp>
      <p:sp>
        <p:nvSpPr>
          <p:cNvPr id="20" name="ZoneTexte 19">
            <a:extLst>
              <a:ext uri="{FF2B5EF4-FFF2-40B4-BE49-F238E27FC236}">
                <a16:creationId xmlns:a16="http://schemas.microsoft.com/office/drawing/2014/main" id="{5772BC3F-5811-4DF3-9305-F712F5E67AE7}"/>
              </a:ext>
            </a:extLst>
          </p:cNvPr>
          <p:cNvSpPr txBox="1"/>
          <p:nvPr/>
        </p:nvSpPr>
        <p:spPr>
          <a:xfrm>
            <a:off x="551696" y="4599909"/>
            <a:ext cx="3528691" cy="276999"/>
          </a:xfrm>
          <a:prstGeom prst="rect">
            <a:avLst/>
          </a:prstGeom>
          <a:noFill/>
        </p:spPr>
        <p:txBody>
          <a:bodyPr wrap="square">
            <a:spAutoFit/>
          </a:bodyPr>
          <a:lstStyle/>
          <a:p>
            <a:pPr marR="0" algn="r" rtl="0"/>
            <a:r>
              <a:rPr lang="en-US" sz="1800" b="0" i="0" u="none" strike="noStrike" baseline="30000" dirty="0">
                <a:solidFill>
                  <a:srgbClr val="00ACED"/>
                </a:solidFill>
                <a:latin typeface="Century Gothic" panose="020B0502020202020204" pitchFamily="34" charset="0"/>
              </a:rPr>
              <a:t>https://twitter.com/AICTO</a:t>
            </a:r>
          </a:p>
        </p:txBody>
      </p:sp>
      <p:sp>
        <p:nvSpPr>
          <p:cNvPr id="22" name="ZoneTexte 21">
            <a:extLst>
              <a:ext uri="{FF2B5EF4-FFF2-40B4-BE49-F238E27FC236}">
                <a16:creationId xmlns:a16="http://schemas.microsoft.com/office/drawing/2014/main" id="{B16A81D0-85A3-45F5-B4B9-5AA819858916}"/>
              </a:ext>
            </a:extLst>
          </p:cNvPr>
          <p:cNvSpPr txBox="1"/>
          <p:nvPr/>
        </p:nvSpPr>
        <p:spPr>
          <a:xfrm>
            <a:off x="581192" y="5287053"/>
            <a:ext cx="3499195" cy="276999"/>
          </a:xfrm>
          <a:prstGeom prst="rect">
            <a:avLst/>
          </a:prstGeom>
          <a:noFill/>
        </p:spPr>
        <p:txBody>
          <a:bodyPr wrap="square">
            <a:spAutoFit/>
          </a:bodyPr>
          <a:lstStyle/>
          <a:p>
            <a:pPr marR="0" algn="r" rtl="1"/>
            <a:r>
              <a:rPr lang="en-US" sz="1800" b="0" i="0" u="none" strike="noStrike" baseline="30000" dirty="0">
                <a:solidFill>
                  <a:srgbClr val="FF0084"/>
                </a:solidFill>
                <a:latin typeface="Century Gothic" panose="020B0502020202020204" pitchFamily="34" charset="0"/>
              </a:rPr>
              <a:t>www.flickr.com/photos/aictoimages/</a:t>
            </a:r>
          </a:p>
        </p:txBody>
      </p:sp>
      <p:pic>
        <p:nvPicPr>
          <p:cNvPr id="30" name="Image 29">
            <a:extLst>
              <a:ext uri="{FF2B5EF4-FFF2-40B4-BE49-F238E27FC236}">
                <a16:creationId xmlns:a16="http://schemas.microsoft.com/office/drawing/2014/main" id="{92EEC020-1578-491C-955A-C84B58FB2A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7622" y="2743200"/>
            <a:ext cx="896190" cy="2962913"/>
          </a:xfrm>
          <a:prstGeom prst="rect">
            <a:avLst/>
          </a:prstGeom>
        </p:spPr>
      </p:pic>
      <p:pic>
        <p:nvPicPr>
          <p:cNvPr id="31" name="Image 30">
            <a:extLst>
              <a:ext uri="{FF2B5EF4-FFF2-40B4-BE49-F238E27FC236}">
                <a16:creationId xmlns:a16="http://schemas.microsoft.com/office/drawing/2014/main" id="{24AA106F-C8A1-4F6E-AEA7-5EFCB1BC1E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31340" y="2743200"/>
            <a:ext cx="724119" cy="2964914"/>
          </a:xfrm>
          <a:prstGeom prst="rect">
            <a:avLst/>
          </a:prstGeom>
        </p:spPr>
      </p:pic>
    </p:spTree>
    <p:extLst>
      <p:ext uri="{BB962C8B-B14F-4D97-AF65-F5344CB8AC3E}">
        <p14:creationId xmlns:p14="http://schemas.microsoft.com/office/powerpoint/2010/main" val="341905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A056A975-D1EB-0448-F823-D1217582E741}"/>
              </a:ext>
            </a:extLst>
          </p:cNvPr>
          <p:cNvGraphicFramePr>
            <a:graphicFrameLocks noGrp="1"/>
          </p:cNvGraphicFramePr>
          <p:nvPr>
            <p:ph idx="1"/>
            <p:extLst>
              <p:ext uri="{D42A27DB-BD31-4B8C-83A1-F6EECF244321}">
                <p14:modId xmlns:p14="http://schemas.microsoft.com/office/powerpoint/2010/main" val="1231289323"/>
              </p:ext>
            </p:extLst>
          </p:nvPr>
        </p:nvGraphicFramePr>
        <p:xfrm>
          <a:off x="581192" y="2875936"/>
          <a:ext cx="9037275" cy="2266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a:extLst>
              <a:ext uri="{FF2B5EF4-FFF2-40B4-BE49-F238E27FC236}">
                <a16:creationId xmlns:a16="http://schemas.microsoft.com/office/drawing/2014/main" id="{34180FA4-28F4-3137-3023-97E7C3B0520B}"/>
              </a:ext>
            </a:extLst>
          </p:cNvPr>
          <p:cNvSpPr txBox="1"/>
          <p:nvPr/>
        </p:nvSpPr>
        <p:spPr>
          <a:xfrm>
            <a:off x="9969910" y="3429000"/>
            <a:ext cx="1640898" cy="830997"/>
          </a:xfrm>
          <a:prstGeom prst="rect">
            <a:avLst/>
          </a:prstGeom>
          <a:noFill/>
        </p:spPr>
        <p:txBody>
          <a:bodyPr wrap="square">
            <a:spAutoFit/>
          </a:bodyPr>
          <a:lstStyle/>
          <a:p>
            <a:pPr algn="justLow" rtl="1">
              <a:buClr>
                <a:srgbClr val="42BA97"/>
              </a:buClr>
            </a:pPr>
            <a:r>
              <a:rPr lang="ar-TN" sz="2400" b="1" dirty="0">
                <a:solidFill>
                  <a:srgbClr val="1CADE4"/>
                </a:solidFill>
                <a:latin typeface="Calibri" panose="020F0502020204030204" pitchFamily="34" charset="0"/>
                <a:cs typeface="Calibri" panose="020F0502020204030204" pitchFamily="34" charset="0"/>
              </a:rPr>
              <a:t>الممكّنات الاستراتيجية </a:t>
            </a:r>
            <a:endParaRPr lang="ar-TN" b="1" dirty="0">
              <a:solidFill>
                <a:srgbClr val="1CADE4"/>
              </a:solidFill>
              <a:latin typeface="Calibri" panose="020F0502020204030204" pitchFamily="34" charset="0"/>
              <a:cs typeface="Calibri" panose="020F0502020204030204" pitchFamily="34" charset="0"/>
            </a:endParaRPr>
          </a:p>
        </p:txBody>
      </p:sp>
      <p:sp>
        <p:nvSpPr>
          <p:cNvPr id="5" name="Titre 1">
            <a:extLst>
              <a:ext uri="{FF2B5EF4-FFF2-40B4-BE49-F238E27FC236}">
                <a16:creationId xmlns:a16="http://schemas.microsoft.com/office/drawing/2014/main" id="{C94C23AB-69F9-975B-00F0-6991F8583521}"/>
              </a:ext>
            </a:extLst>
          </p:cNvPr>
          <p:cNvSpPr txBox="1">
            <a:spLocks/>
          </p:cNvSpPr>
          <p:nvPr/>
        </p:nvSpPr>
        <p:spPr>
          <a:xfrm>
            <a:off x="581192" y="152400"/>
            <a:ext cx="11029616" cy="1563556"/>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TN" sz="2400" b="1">
                <a:latin typeface="Calibri" panose="020F0502020204030204" pitchFamily="34" charset="0"/>
                <a:cs typeface="Calibri" panose="020F0502020204030204" pitchFamily="34" charset="0"/>
              </a:rPr>
              <a:t>أنشطة وإنجازات المنظمة </a:t>
            </a:r>
            <a:br>
              <a:rPr lang="fr-FR" sz="2400" b="1">
                <a:latin typeface="Calibri" panose="020F0502020204030204" pitchFamily="34" charset="0"/>
                <a:cs typeface="Calibri" panose="020F0502020204030204" pitchFamily="34" charset="0"/>
              </a:rPr>
            </a:br>
            <a:r>
              <a:rPr lang="ar-TN" sz="2400" b="1">
                <a:latin typeface="Calibri" panose="020F0502020204030204" pitchFamily="34" charset="0"/>
                <a:cs typeface="Calibri" panose="020F0502020204030204" pitchFamily="34" charset="0"/>
              </a:rPr>
              <a:t>الإطار العام : إستراتيجية المنظمة</a:t>
            </a:r>
            <a:endParaRPr lang="fr-FR" sz="2400" dirty="0">
              <a:solidFill>
                <a:schemeClr val="accent6">
                  <a:lumMod val="20000"/>
                  <a:lumOff val="8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2552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4CD48-E3F0-4BD1-A807-109BA5818834}"/>
              </a:ext>
            </a:extLst>
          </p:cNvPr>
          <p:cNvSpPr>
            <a:spLocks noGrp="1"/>
          </p:cNvSpPr>
          <p:nvPr>
            <p:ph type="ctrTitle"/>
          </p:nvPr>
        </p:nvSpPr>
        <p:spPr>
          <a:xfrm>
            <a:off x="415941" y="1348396"/>
            <a:ext cx="9815380" cy="1346895"/>
          </a:xfrm>
        </p:spPr>
        <p:txBody>
          <a:bodyPr>
            <a:normAutofit/>
          </a:bodyPr>
          <a:lstStyle/>
          <a:p>
            <a:pPr algn="ctr" rtl="1"/>
            <a:r>
              <a:rPr lang="ar-TN" sz="4000" b="1" dirty="0">
                <a:latin typeface="Calibri" panose="020F0502020204030204" pitchFamily="34" charset="0"/>
                <a:cs typeface="Calibri" panose="020F0502020204030204" pitchFamily="34" charset="0"/>
              </a:rPr>
              <a:t>تقرير أنشطة </a:t>
            </a:r>
            <a:br>
              <a:rPr lang="ar-TN" sz="4000" b="1" dirty="0">
                <a:latin typeface="Calibri" panose="020F0502020204030204" pitchFamily="34" charset="0"/>
                <a:cs typeface="Calibri" panose="020F0502020204030204" pitchFamily="34" charset="0"/>
              </a:rPr>
            </a:br>
            <a:r>
              <a:rPr lang="ar-TN" sz="4000" b="1" dirty="0">
                <a:solidFill>
                  <a:srgbClr val="2683C6"/>
                </a:solidFill>
                <a:latin typeface="Calibri" panose="020F0502020204030204" pitchFamily="34" charset="0"/>
                <a:cs typeface="Calibri" panose="020F0502020204030204" pitchFamily="34" charset="0"/>
              </a:rPr>
              <a:t>المنظمة العربية لتكنولوجيات الاتصال والمعلومات </a:t>
            </a:r>
            <a:endParaRPr lang="fr-FR" sz="4000" b="1" dirty="0">
              <a:solidFill>
                <a:srgbClr val="2683C6"/>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6814095-BD2E-4D41-9F39-2747C2AB4A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30421" y="1142425"/>
            <a:ext cx="1738147" cy="1758838"/>
          </a:xfrm>
          <a:prstGeom prst="rect">
            <a:avLst/>
          </a:prstGeom>
        </p:spPr>
      </p:pic>
      <p:sp>
        <p:nvSpPr>
          <p:cNvPr id="9" name="ZoneTexte 8">
            <a:extLst>
              <a:ext uri="{FF2B5EF4-FFF2-40B4-BE49-F238E27FC236}">
                <a16:creationId xmlns:a16="http://schemas.microsoft.com/office/drawing/2014/main" id="{D6AD4634-2AA4-CE77-ED44-21024163DA04}"/>
              </a:ext>
            </a:extLst>
          </p:cNvPr>
          <p:cNvSpPr txBox="1"/>
          <p:nvPr/>
        </p:nvSpPr>
        <p:spPr>
          <a:xfrm>
            <a:off x="2330245" y="3861614"/>
            <a:ext cx="7380526" cy="707886"/>
          </a:xfrm>
          <a:prstGeom prst="rect">
            <a:avLst/>
          </a:prstGeom>
          <a:noFill/>
        </p:spPr>
        <p:txBody>
          <a:bodyPr wrap="square">
            <a:spAutoFit/>
          </a:bodyPr>
          <a:lstStyle/>
          <a:p>
            <a:pPr algn="ctr" rtl="1"/>
            <a:r>
              <a:rPr lang="ar-SA" sz="4000" b="1" dirty="0">
                <a:solidFill>
                  <a:schemeClr val="bg1"/>
                </a:solidFill>
                <a:latin typeface="Calibri" panose="020F0502020204030204" pitchFamily="34" charset="0"/>
                <a:cs typeface="Calibri" panose="020F0502020204030204" pitchFamily="34" charset="0"/>
              </a:rPr>
              <a:t>أهم المخرجات</a:t>
            </a:r>
            <a:endParaRPr lang="ar-TN" sz="4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358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a:xfrm>
            <a:off x="581192" y="702156"/>
            <a:ext cx="11029616" cy="757934"/>
          </a:xfrm>
        </p:spPr>
        <p:txBody>
          <a:bodyPr>
            <a:normAutofit/>
          </a:bodyPr>
          <a:lstStyle/>
          <a:p>
            <a:pPr algn="r" rtl="1"/>
            <a:r>
              <a:rPr lang="ar-SA" sz="2400" b="1" dirty="0">
                <a:solidFill>
                  <a:schemeClr val="bg1"/>
                </a:solidFill>
                <a:latin typeface="Calibri" panose="020F0502020204030204" pitchFamily="34" charset="0"/>
                <a:cs typeface="Calibri" panose="020F0502020204030204" pitchFamily="34" charset="0"/>
              </a:rPr>
              <a:t>أهم المخرجات الاستراتيجية للفترة 2023-2024</a:t>
            </a:r>
            <a:endParaRPr lang="ar-TN" sz="2400" b="1" dirty="0">
              <a:solidFill>
                <a:schemeClr val="bg1"/>
              </a:solidFill>
              <a:latin typeface="Calibri" panose="020F0502020204030204" pitchFamily="34" charset="0"/>
              <a:cs typeface="Calibri" panose="020F0502020204030204" pitchFamily="34" charset="0"/>
            </a:endParaRPr>
          </a:p>
        </p:txBody>
      </p:sp>
      <p:pic>
        <p:nvPicPr>
          <p:cNvPr id="9" name="Image 8">
            <a:extLst>
              <a:ext uri="{FF2B5EF4-FFF2-40B4-BE49-F238E27FC236}">
                <a16:creationId xmlns:a16="http://schemas.microsoft.com/office/drawing/2014/main" id="{CA559590-0DBF-2055-3D43-F903BE50DCC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76220" y="2168372"/>
            <a:ext cx="2487562" cy="3370167"/>
          </a:xfrm>
          <a:prstGeom prst="rect">
            <a:avLst/>
          </a:prstGeom>
        </p:spPr>
      </p:pic>
      <p:pic>
        <p:nvPicPr>
          <p:cNvPr id="11" name="Image 10">
            <a:extLst>
              <a:ext uri="{FF2B5EF4-FFF2-40B4-BE49-F238E27FC236}">
                <a16:creationId xmlns:a16="http://schemas.microsoft.com/office/drawing/2014/main" id="{F9423049-3AE4-58D0-5593-36E708A74D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9194" y="2121816"/>
            <a:ext cx="2337516" cy="3370167"/>
          </a:xfrm>
          <a:prstGeom prst="rect">
            <a:avLst/>
          </a:prstGeom>
        </p:spPr>
      </p:pic>
      <p:pic>
        <p:nvPicPr>
          <p:cNvPr id="13" name="Image 12">
            <a:extLst>
              <a:ext uri="{FF2B5EF4-FFF2-40B4-BE49-F238E27FC236}">
                <a16:creationId xmlns:a16="http://schemas.microsoft.com/office/drawing/2014/main" id="{A55CF847-FA5F-35D3-1B47-7CCA651DEE59}"/>
              </a:ext>
            </a:extLst>
          </p:cNvPr>
          <p:cNvPicPr>
            <a:picLocks noChangeAspect="1"/>
          </p:cNvPicPr>
          <p:nvPr/>
        </p:nvPicPr>
        <p:blipFill>
          <a:blip r:embed="rId4"/>
          <a:stretch>
            <a:fillRect/>
          </a:stretch>
        </p:blipFill>
        <p:spPr>
          <a:xfrm>
            <a:off x="745704" y="2168372"/>
            <a:ext cx="2353003" cy="3277057"/>
          </a:xfrm>
          <a:prstGeom prst="rect">
            <a:avLst/>
          </a:prstGeom>
        </p:spPr>
      </p:pic>
      <p:pic>
        <p:nvPicPr>
          <p:cNvPr id="14" name="Image 13">
            <a:extLst>
              <a:ext uri="{FF2B5EF4-FFF2-40B4-BE49-F238E27FC236}">
                <a16:creationId xmlns:a16="http://schemas.microsoft.com/office/drawing/2014/main" id="{D2A413E1-A6C3-EE49-0580-5EF59462054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73292" y="2134173"/>
            <a:ext cx="2337516" cy="3370167"/>
          </a:xfrm>
          <a:prstGeom prst="rect">
            <a:avLst/>
          </a:prstGeom>
        </p:spPr>
      </p:pic>
    </p:spTree>
    <p:extLst>
      <p:ext uri="{BB962C8B-B14F-4D97-AF65-F5344CB8AC3E}">
        <p14:creationId xmlns:p14="http://schemas.microsoft.com/office/powerpoint/2010/main" val="2942206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a:xfrm>
            <a:off x="581192" y="702156"/>
            <a:ext cx="11029616" cy="757934"/>
          </a:xfrm>
        </p:spPr>
        <p:txBody>
          <a:bodyPr>
            <a:normAutofit fontScale="90000"/>
          </a:bodyPr>
          <a:lstStyle/>
          <a:p>
            <a:pPr algn="r" rtl="1"/>
            <a:r>
              <a:rPr lang="ar-SA" sz="2400" b="1" dirty="0">
                <a:solidFill>
                  <a:schemeClr val="bg1"/>
                </a:solidFill>
                <a:latin typeface="Calibri" panose="020F0502020204030204" pitchFamily="34" charset="0"/>
                <a:cs typeface="Calibri" panose="020F0502020204030204" pitchFamily="34" charset="0"/>
              </a:rPr>
              <a:t>أهم المخرجات الاستراتيجية للفترة 2023-2024</a:t>
            </a:r>
            <a:br>
              <a:rPr lang="ar-SA" sz="2400" b="1" dirty="0">
                <a:solidFill>
                  <a:schemeClr val="bg1"/>
                </a:solidFill>
                <a:latin typeface="Calibri" panose="020F0502020204030204" pitchFamily="34" charset="0"/>
                <a:cs typeface="Calibri" panose="020F0502020204030204" pitchFamily="34" charset="0"/>
              </a:rPr>
            </a:br>
            <a:r>
              <a:rPr lang="ar-TN" sz="2400" b="1" dirty="0">
                <a:latin typeface="Calibri" panose="020F0502020204030204" pitchFamily="34" charset="0"/>
                <a:cs typeface="Calibri" panose="020F0502020204030204" pitchFamily="34" charset="0"/>
              </a:rPr>
              <a:t>- الاستراتيجية العربية للأمن السيبراني</a:t>
            </a:r>
          </a:p>
        </p:txBody>
      </p:sp>
      <p:sp>
        <p:nvSpPr>
          <p:cNvPr id="6" name="ZoneTexte 5">
            <a:extLst>
              <a:ext uri="{FF2B5EF4-FFF2-40B4-BE49-F238E27FC236}">
                <a16:creationId xmlns:a16="http://schemas.microsoft.com/office/drawing/2014/main" id="{3AB0355F-56E4-D131-B5DC-C4293EF9E87B}"/>
              </a:ext>
            </a:extLst>
          </p:cNvPr>
          <p:cNvSpPr txBox="1"/>
          <p:nvPr/>
        </p:nvSpPr>
        <p:spPr>
          <a:xfrm>
            <a:off x="324465" y="2017846"/>
            <a:ext cx="11286343" cy="1384995"/>
          </a:xfrm>
          <a:prstGeom prst="rect">
            <a:avLst/>
          </a:prstGeom>
          <a:noFill/>
        </p:spPr>
        <p:txBody>
          <a:bodyPr wrap="square">
            <a:spAutoFit/>
          </a:bodyPr>
          <a:lstStyle/>
          <a:p>
            <a:pPr marL="342900" lvl="0" indent="-342900" algn="just" rtl="1">
              <a:spcAft>
                <a:spcPts val="0"/>
              </a:spcAft>
              <a:buSzPts val="1600"/>
              <a:buFont typeface="Symbol" panose="05050102010706020507" pitchFamily="18" charset="2"/>
              <a:buChar char=""/>
            </a:pPr>
            <a:r>
              <a:rPr lang="ar-TN" b="1" dirty="0">
                <a:solidFill>
                  <a:prstClr val="black">
                    <a:hueOff val="0"/>
                    <a:satOff val="0"/>
                    <a:lumOff val="0"/>
                    <a:alphaOff val="0"/>
                  </a:prstClr>
                </a:solidFill>
                <a:latin typeface="Calibri" panose="020F0502020204030204" pitchFamily="34" charset="0"/>
                <a:cs typeface="Calibri" panose="020F0502020204030204" pitchFamily="34" charset="0"/>
              </a:rPr>
              <a:t>قرار (718 – دع 27 – 18/1/2024) مجلس الوزراء العرب للاتصالات والمعلومات في دورته السابعة والعشرين التي عقدت يوم 18/1/2024 بدبي: </a:t>
            </a:r>
            <a:endParaRPr lang="fr-FR" b="1" dirty="0">
              <a:solidFill>
                <a:prstClr val="black">
                  <a:hueOff val="0"/>
                  <a:satOff val="0"/>
                  <a:lumOff val="0"/>
                  <a:alphaOff val="0"/>
                </a:prstClr>
              </a:solidFill>
              <a:latin typeface="Calibri" panose="020F0502020204030204" pitchFamily="34" charset="0"/>
              <a:cs typeface="Calibri" panose="020F0502020204030204" pitchFamily="34" charset="0"/>
            </a:endParaRPr>
          </a:p>
          <a:p>
            <a:pPr marL="342900" lvl="0" indent="-342900" algn="just" rtl="1">
              <a:spcAft>
                <a:spcPts val="0"/>
              </a:spcAft>
              <a:buFont typeface="Traditional Arabic" panose="02020603050405020304" pitchFamily="18" charset="-78"/>
              <a:buChar char="-"/>
            </a:pPr>
            <a:r>
              <a:rPr lang="ar-TN" sz="1600" b="1" dirty="0">
                <a:solidFill>
                  <a:prstClr val="black">
                    <a:hueOff val="0"/>
                    <a:satOff val="0"/>
                    <a:lumOff val="0"/>
                    <a:alphaOff val="0"/>
                  </a:prstClr>
                </a:solidFill>
                <a:latin typeface="Calibri" panose="020F0502020204030204" pitchFamily="34" charset="0"/>
                <a:cs typeface="Calibri" panose="020F0502020204030204" pitchFamily="34" charset="0"/>
              </a:rPr>
              <a:t>الموافقة على الاستراتيجية العربية للأمن السيبراني من قبل مجلس الوزراء العرب للاتصالات والمعلومات: أخذا في الحسبان إنشاء مجلس الوزراء العرب للأمن السيبراني، ويتمّ إحالة الاستراتيجية المذكورة أعلاه لمجلس الوزراء العربي للأمن السيبراني بهدف تنسيق الجهود بين الدول العربية في جميع الجوانب المتعلّقة بموضوعات الأمن السيبراني. </a:t>
            </a:r>
            <a:endParaRPr lang="fr-FR" sz="1600" b="1" dirty="0">
              <a:solidFill>
                <a:prstClr val="black">
                  <a:hueOff val="0"/>
                  <a:satOff val="0"/>
                  <a:lumOff val="0"/>
                  <a:alphaOff val="0"/>
                </a:prstClr>
              </a:solidFill>
              <a:latin typeface="Calibri" panose="020F0502020204030204" pitchFamily="34" charset="0"/>
              <a:cs typeface="Calibri" panose="020F0502020204030204" pitchFamily="34" charset="0"/>
            </a:endParaRPr>
          </a:p>
        </p:txBody>
      </p:sp>
      <p:pic>
        <p:nvPicPr>
          <p:cNvPr id="4098" name="Picture 2" descr="No photo description available.">
            <a:extLst>
              <a:ext uri="{FF2B5EF4-FFF2-40B4-BE49-F238E27FC236}">
                <a16:creationId xmlns:a16="http://schemas.microsoft.com/office/drawing/2014/main" id="{6681037C-6ABD-7196-8928-81DDB96BD5F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75956" y="3542687"/>
            <a:ext cx="8440087" cy="331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173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0D0-5958-4349-9919-92D65B28EB70}"/>
              </a:ext>
            </a:extLst>
          </p:cNvPr>
          <p:cNvSpPr>
            <a:spLocks noGrp="1"/>
          </p:cNvSpPr>
          <p:nvPr>
            <p:ph type="title"/>
          </p:nvPr>
        </p:nvSpPr>
        <p:spPr>
          <a:xfrm>
            <a:off x="740492" y="1178064"/>
            <a:ext cx="11029616" cy="757934"/>
          </a:xfrm>
        </p:spPr>
        <p:txBody>
          <a:bodyPr>
            <a:normAutofit fontScale="90000"/>
          </a:bodyPr>
          <a:lstStyle/>
          <a:p>
            <a:pPr algn="r" rtl="1"/>
            <a:r>
              <a:rPr lang="ar-SA" sz="2400" b="1" dirty="0">
                <a:solidFill>
                  <a:schemeClr val="bg1"/>
                </a:solidFill>
                <a:latin typeface="Calibri" panose="020F0502020204030204" pitchFamily="34" charset="0"/>
                <a:cs typeface="Calibri" panose="020F0502020204030204" pitchFamily="34" charset="0"/>
              </a:rPr>
              <a:t>أهم المخرجات الاستراتيجية للفترة 2023-2024</a:t>
            </a:r>
            <a:br>
              <a:rPr lang="ar-SA" sz="2400" b="1" dirty="0">
                <a:solidFill>
                  <a:schemeClr val="bg1"/>
                </a:solidFill>
                <a:latin typeface="Calibri" panose="020F0502020204030204" pitchFamily="34" charset="0"/>
                <a:cs typeface="Calibri" panose="020F0502020204030204" pitchFamily="34" charset="0"/>
              </a:rPr>
            </a:br>
            <a:r>
              <a:rPr lang="ar-TN" sz="2400" b="1" dirty="0">
                <a:solidFill>
                  <a:schemeClr val="bg1"/>
                </a:solidFill>
                <a:latin typeface="Calibri" panose="020F0502020204030204" pitchFamily="34" charset="0"/>
                <a:cs typeface="Calibri" panose="020F0502020204030204" pitchFamily="34" charset="0"/>
              </a:rPr>
              <a:t>- </a:t>
            </a:r>
            <a:r>
              <a:rPr lang="ar-TN" sz="2400" b="1" dirty="0">
                <a:latin typeface="Calibri" panose="020F0502020204030204" pitchFamily="34" charset="0"/>
                <a:cs typeface="Calibri" panose="020F0502020204030204" pitchFamily="34" charset="0"/>
              </a:rPr>
              <a:t>حماية المعطيات الشخصية في الدول العربية </a:t>
            </a:r>
            <a:r>
              <a:rPr lang="ar-SA" sz="2400" b="1" dirty="0">
                <a:latin typeface="Calibri" panose="020F0502020204030204" pitchFamily="34" charset="0"/>
                <a:cs typeface="Calibri" panose="020F0502020204030204" pitchFamily="34" charset="0"/>
              </a:rPr>
              <a:t> </a:t>
            </a:r>
            <a:r>
              <a:rPr lang="ar-TN" sz="2400" b="1" dirty="0">
                <a:latin typeface="Calibri" panose="020F0502020204030204" pitchFamily="34" charset="0"/>
                <a:cs typeface="Calibri" panose="020F0502020204030204" pitchFamily="34" charset="0"/>
              </a:rPr>
              <a:t>على ضوء المعايير الدولية</a:t>
            </a:r>
            <a:br>
              <a:rPr lang="ar-TN" sz="2400" dirty="0">
                <a:effectLst/>
                <a:latin typeface="Calibri" panose="020F0502020204030204" pitchFamily="34" charset="0"/>
                <a:ea typeface="Calibri" panose="020F0502020204030204" pitchFamily="34" charset="0"/>
                <a:cs typeface="Sakkal Majalla" panose="02000000000000000000" pitchFamily="2" charset="-78"/>
              </a:rPr>
            </a:br>
            <a:endParaRPr lang="ar-TN" sz="2400" b="1" dirty="0">
              <a:solidFill>
                <a:schemeClr val="bg1"/>
              </a:solidFill>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69F8588F-CE5C-FCD2-1CF0-16200970FEC9}"/>
              </a:ext>
            </a:extLst>
          </p:cNvPr>
          <p:cNvSpPr txBox="1"/>
          <p:nvPr/>
        </p:nvSpPr>
        <p:spPr>
          <a:xfrm>
            <a:off x="421892" y="1935998"/>
            <a:ext cx="11348216" cy="3970318"/>
          </a:xfrm>
          <a:prstGeom prst="rect">
            <a:avLst/>
          </a:prstGeom>
          <a:noFill/>
        </p:spPr>
        <p:txBody>
          <a:bodyPr wrap="square">
            <a:spAutoFit/>
          </a:bodyPr>
          <a:lstStyle/>
          <a:p>
            <a:pPr marL="342900" lvl="0" indent="-342900" algn="just" rtl="1">
              <a:spcAft>
                <a:spcPts val="0"/>
              </a:spcAft>
              <a:buFont typeface="Wingdings" panose="05000000000000000000" pitchFamily="2" charset="2"/>
              <a:buChar char=""/>
            </a:pPr>
            <a:r>
              <a:rPr lang="ar-TN" sz="2000" dirty="0">
                <a:effectLst/>
                <a:latin typeface="Calibri" panose="020F0502020204030204" pitchFamily="34" charset="0"/>
                <a:ea typeface="Calibri" panose="020F0502020204030204" pitchFamily="34" charset="0"/>
                <a:cs typeface="Calibri" panose="020F0502020204030204" pitchFamily="34" charset="0"/>
              </a:rPr>
              <a:t>تنفيذا لتوصيات المكتب التنفيذي لمجلس وزراء الاتصالات – الدورة 52 و الذي طلب من المنظمة العربية لتكنولوجيات الاتصال و المعلومات اعداد الاطار التوجيهي لحماية </a:t>
            </a:r>
            <a:r>
              <a:rPr lang="ar-TN" sz="2000" dirty="0">
                <a:latin typeface="Calibri" panose="020F0502020204030204" pitchFamily="34" charset="0"/>
                <a:cs typeface="Calibri" panose="020F0502020204030204" pitchFamily="34" charset="0"/>
              </a:rPr>
              <a:t>و تبادل البيانات العربية :</a:t>
            </a:r>
            <a:endParaRPr lang="ar-SA" sz="2000" dirty="0">
              <a:latin typeface="Calibri" panose="020F0502020204030204" pitchFamily="34" charset="0"/>
              <a:cs typeface="Calibri" panose="020F0502020204030204" pitchFamily="34" charset="0"/>
            </a:endParaRPr>
          </a:p>
          <a:p>
            <a:pPr marL="342900" indent="-342900" algn="just" rtl="1">
              <a:buFont typeface="Wingdings" panose="05000000000000000000" pitchFamily="2" charset="2"/>
              <a:buChar char=""/>
            </a:pPr>
            <a:r>
              <a:rPr lang="ar-SA" sz="2000" dirty="0">
                <a:latin typeface="Calibri" panose="020F0502020204030204" pitchFamily="34" charset="0"/>
                <a:cs typeface="Calibri" panose="020F0502020204030204" pitchFamily="34" charset="0"/>
              </a:rPr>
              <a:t>قامت المنظمة بإعداد دراسة</a:t>
            </a:r>
            <a:r>
              <a:rPr lang="ar-TN" sz="2000" dirty="0">
                <a:latin typeface="Calibri" panose="020F0502020204030204" pitchFamily="34" charset="0"/>
                <a:cs typeface="Calibri" panose="020F0502020204030204" pitchFamily="34" charset="0"/>
              </a:rPr>
              <a:t> بعنوان "حماية المعطيات الشخصية في الدول العربية</a:t>
            </a:r>
            <a:r>
              <a:rPr lang="ar-SA" sz="2000" dirty="0">
                <a:latin typeface="Calibri" panose="020F0502020204030204" pitchFamily="34" charset="0"/>
                <a:cs typeface="Calibri" panose="020F0502020204030204" pitchFamily="34" charset="0"/>
              </a:rPr>
              <a:t>  </a:t>
            </a:r>
            <a:r>
              <a:rPr lang="ar-TN" sz="2000" dirty="0">
                <a:latin typeface="Calibri" panose="020F0502020204030204" pitchFamily="34" charset="0"/>
                <a:cs typeface="Calibri" panose="020F0502020204030204" pitchFamily="34" charset="0"/>
              </a:rPr>
              <a:t>على ضوء المعايير الدولية " </a:t>
            </a:r>
          </a:p>
          <a:p>
            <a:pPr marL="342900" indent="-342900" algn="just" rtl="1">
              <a:buFont typeface="Wingdings" panose="05000000000000000000" pitchFamily="2" charset="2"/>
              <a:buChar char=""/>
            </a:pPr>
            <a:r>
              <a:rPr lang="ar-TN" sz="2000" dirty="0">
                <a:latin typeface="Calibri" panose="020F0502020204030204" pitchFamily="34" charset="0"/>
                <a:cs typeface="Calibri" panose="020F0502020204030204" pitchFamily="34" charset="0"/>
              </a:rPr>
              <a:t>وقد أوصت الدراسة بــ : </a:t>
            </a:r>
            <a:endParaRPr lang="ar-SA" sz="2000" dirty="0">
              <a:latin typeface="Calibri" panose="020F0502020204030204" pitchFamily="34" charset="0"/>
              <a:cs typeface="Calibri" panose="020F0502020204030204" pitchFamily="34" charset="0"/>
            </a:endParaRPr>
          </a:p>
          <a:p>
            <a:pPr marL="742950" lvl="1" indent="-285750" algn="just" rtl="1">
              <a:spcAft>
                <a:spcPts val="0"/>
              </a:spcAft>
              <a:buFont typeface="Courier New" panose="02070309020205020404" pitchFamily="49" charset="0"/>
              <a:buChar char="o"/>
            </a:pPr>
            <a:r>
              <a:rPr lang="ar-TN" sz="2000" dirty="0">
                <a:effectLst/>
                <a:latin typeface="Calibri" panose="020F0502020204030204" pitchFamily="34" charset="0"/>
                <a:ea typeface="Calibri" panose="020F0502020204030204" pitchFamily="34" charset="0"/>
                <a:cs typeface="Calibri" panose="020F0502020204030204" pitchFamily="34" charset="0"/>
              </a:rPr>
              <a:t>توحيد منظومات حماية المعطيات الشخصية في الدول العربية</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rtl="1">
              <a:spcAft>
                <a:spcPts val="0"/>
              </a:spcAft>
              <a:buFont typeface="Courier New" panose="02070309020205020404" pitchFamily="49" charset="0"/>
              <a:buChar char="o"/>
            </a:pPr>
            <a:r>
              <a:rPr lang="ar-TN" sz="2000" dirty="0">
                <a:effectLst/>
                <a:latin typeface="Calibri" panose="020F0502020204030204" pitchFamily="34" charset="0"/>
                <a:ea typeface="Calibri" panose="020F0502020204030204" pitchFamily="34" charset="0"/>
                <a:cs typeface="Calibri" panose="020F0502020204030204" pitchFamily="34" charset="0"/>
              </a:rPr>
              <a:t>توحيد المفاهيم المستعملة في منظومات حماية المعطيات الشخصية في الدول العربية</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rtl="1">
              <a:spcAft>
                <a:spcPts val="0"/>
              </a:spcAft>
              <a:buFont typeface="Courier New" panose="02070309020205020404" pitchFamily="49" charset="0"/>
              <a:buChar char="o"/>
            </a:pPr>
            <a:r>
              <a:rPr lang="ar-TN" sz="2000" dirty="0">
                <a:effectLst/>
                <a:latin typeface="Calibri" panose="020F0502020204030204" pitchFamily="34" charset="0"/>
                <a:ea typeface="Calibri" panose="020F0502020204030204" pitchFamily="34" charset="0"/>
                <a:cs typeface="Calibri" panose="020F0502020204030204" pitchFamily="34" charset="0"/>
              </a:rPr>
              <a:t>إرساء لجنة تقنية استشارية داخل منظومة عمل جامعة الدول العربية</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rtl="1">
              <a:spcAft>
                <a:spcPts val="0"/>
              </a:spcAft>
              <a:buFont typeface="Courier New" panose="02070309020205020404" pitchFamily="49" charset="0"/>
              <a:buChar char="o"/>
            </a:pPr>
            <a:r>
              <a:rPr lang="ar-TN" sz="2000" dirty="0">
                <a:effectLst/>
                <a:latin typeface="Calibri" panose="020F0502020204030204" pitchFamily="34" charset="0"/>
                <a:ea typeface="Calibri" panose="020F0502020204030204" pitchFamily="34" charset="0"/>
                <a:cs typeface="Calibri" panose="020F0502020204030204" pitchFamily="34" charset="0"/>
              </a:rPr>
              <a:t>التسريع في المصادقة على مشروع الاتفاقية العربية</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rtl="1">
              <a:spcAft>
                <a:spcPts val="0"/>
              </a:spcAft>
              <a:buFont typeface="Courier New" panose="02070309020205020404" pitchFamily="49" charset="0"/>
              <a:buChar char="o"/>
            </a:pPr>
            <a:r>
              <a:rPr lang="ar-TN" sz="2000" dirty="0">
                <a:effectLst/>
                <a:latin typeface="Calibri" panose="020F0502020204030204" pitchFamily="34" charset="0"/>
                <a:ea typeface="Calibri" panose="020F0502020204030204" pitchFamily="34" charset="0"/>
                <a:cs typeface="Calibri" panose="020F0502020204030204" pitchFamily="34" charset="0"/>
              </a:rPr>
              <a:t>حث الدول الأعضاء لصياغة قوانين وطنية حامية للمعطيات الشخصية</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rtl="1">
              <a:spcAft>
                <a:spcPts val="0"/>
              </a:spcAft>
              <a:buFont typeface="Courier New" panose="02070309020205020404" pitchFamily="49" charset="0"/>
              <a:buChar char="o"/>
            </a:pPr>
            <a:r>
              <a:rPr lang="ar-TN" sz="2000" dirty="0">
                <a:effectLst/>
                <a:latin typeface="Calibri" panose="020F0502020204030204" pitchFamily="34" charset="0"/>
                <a:ea typeface="Calibri" panose="020F0502020204030204" pitchFamily="34" charset="0"/>
                <a:cs typeface="Calibri" panose="020F0502020204030204" pitchFamily="34" charset="0"/>
              </a:rPr>
              <a:t>حث الدول الأعضاء للانضمام للاتفاقية الدولية المرجعية</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rtl="1">
              <a:spcAft>
                <a:spcPts val="0"/>
              </a:spcAft>
              <a:buFont typeface="Courier New" panose="02070309020205020404" pitchFamily="49" charset="0"/>
              <a:buChar char="o"/>
            </a:pPr>
            <a:r>
              <a:rPr lang="ar-TN" sz="2000" dirty="0">
                <a:effectLst/>
                <a:latin typeface="Calibri" panose="020F0502020204030204" pitchFamily="34" charset="0"/>
                <a:ea typeface="Calibri" panose="020F0502020204030204" pitchFamily="34" charset="0"/>
                <a:cs typeface="Calibri" panose="020F0502020204030204" pitchFamily="34" charset="0"/>
              </a:rPr>
              <a:t>إطلاق مبادرة لتكوين جمعية عربية للهيئات الحامية للمعطيات الشخصية</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rtl="1">
              <a:buFont typeface="Wingdings" panose="05000000000000000000" pitchFamily="2" charset="2"/>
              <a:buChar char=""/>
            </a:pPr>
            <a:endParaRPr lang="fr-FR" dirty="0">
              <a:latin typeface="Calibri" panose="020F0502020204030204" pitchFamily="34" charset="0"/>
              <a:cs typeface="Traditional Arabic" panose="02020603050405020304" pitchFamily="18" charset="-78"/>
            </a:endParaRPr>
          </a:p>
          <a:p>
            <a:pPr marL="342900" lvl="0" indent="-342900" algn="just" rtl="1">
              <a:spcAft>
                <a:spcPts val="0"/>
              </a:spcAft>
              <a:buFont typeface="Wingdings" panose="05000000000000000000" pitchFamily="2" charset="2"/>
              <a:buChar char=""/>
            </a:pP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5360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4CD48-E3F0-4BD1-A807-109BA5818834}"/>
              </a:ext>
            </a:extLst>
          </p:cNvPr>
          <p:cNvSpPr>
            <a:spLocks noGrp="1"/>
          </p:cNvSpPr>
          <p:nvPr>
            <p:ph type="ctrTitle"/>
          </p:nvPr>
        </p:nvSpPr>
        <p:spPr>
          <a:xfrm>
            <a:off x="415941" y="1348396"/>
            <a:ext cx="9815380" cy="1346895"/>
          </a:xfrm>
        </p:spPr>
        <p:txBody>
          <a:bodyPr>
            <a:normAutofit/>
          </a:bodyPr>
          <a:lstStyle/>
          <a:p>
            <a:pPr algn="ctr" rtl="1"/>
            <a:r>
              <a:rPr lang="ar-TN" sz="4000" b="1" dirty="0">
                <a:latin typeface="Calibri" panose="020F0502020204030204" pitchFamily="34" charset="0"/>
                <a:cs typeface="Calibri" panose="020F0502020204030204" pitchFamily="34" charset="0"/>
              </a:rPr>
              <a:t>تقرير أنشطة </a:t>
            </a:r>
            <a:br>
              <a:rPr lang="ar-TN" sz="4000" b="1" dirty="0">
                <a:latin typeface="Calibri" panose="020F0502020204030204" pitchFamily="34" charset="0"/>
                <a:cs typeface="Calibri" panose="020F0502020204030204" pitchFamily="34" charset="0"/>
              </a:rPr>
            </a:br>
            <a:r>
              <a:rPr lang="ar-TN" sz="4000" b="1" dirty="0">
                <a:solidFill>
                  <a:srgbClr val="2683C6"/>
                </a:solidFill>
                <a:latin typeface="Calibri" panose="020F0502020204030204" pitchFamily="34" charset="0"/>
                <a:cs typeface="Calibri" panose="020F0502020204030204" pitchFamily="34" charset="0"/>
              </a:rPr>
              <a:t>المنظمة العربية لتكنولوجيات الاتصال والمعلومات </a:t>
            </a:r>
            <a:endParaRPr lang="fr-FR" sz="4000" b="1" dirty="0">
              <a:solidFill>
                <a:srgbClr val="2683C6"/>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6814095-BD2E-4D41-9F39-2747C2AB4A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30421" y="1142425"/>
            <a:ext cx="1738147" cy="1758838"/>
          </a:xfrm>
          <a:prstGeom prst="rect">
            <a:avLst/>
          </a:prstGeom>
        </p:spPr>
      </p:pic>
      <p:sp>
        <p:nvSpPr>
          <p:cNvPr id="9" name="ZoneTexte 8">
            <a:extLst>
              <a:ext uri="{FF2B5EF4-FFF2-40B4-BE49-F238E27FC236}">
                <a16:creationId xmlns:a16="http://schemas.microsoft.com/office/drawing/2014/main" id="{D6AD4634-2AA4-CE77-ED44-21024163DA04}"/>
              </a:ext>
            </a:extLst>
          </p:cNvPr>
          <p:cNvSpPr txBox="1"/>
          <p:nvPr/>
        </p:nvSpPr>
        <p:spPr>
          <a:xfrm>
            <a:off x="3613217" y="3861614"/>
            <a:ext cx="6097554" cy="1323439"/>
          </a:xfrm>
          <a:prstGeom prst="rect">
            <a:avLst/>
          </a:prstGeom>
          <a:noFill/>
        </p:spPr>
        <p:txBody>
          <a:bodyPr wrap="square">
            <a:spAutoFit/>
          </a:bodyPr>
          <a:lstStyle/>
          <a:p>
            <a:pPr algn="r" rtl="1"/>
            <a:r>
              <a:rPr lang="ar-TN" sz="4000" b="1" dirty="0">
                <a:solidFill>
                  <a:schemeClr val="bg1"/>
                </a:solidFill>
                <a:latin typeface="Calibri" panose="020F0502020204030204" pitchFamily="34" charset="0"/>
                <a:cs typeface="Calibri" panose="020F0502020204030204" pitchFamily="34" charset="0"/>
              </a:rPr>
              <a:t>الأنشطة المرتبطة بتحقيق الأهداف والممكّنات الاستراتيجية </a:t>
            </a:r>
          </a:p>
        </p:txBody>
      </p:sp>
    </p:spTree>
    <p:extLst>
      <p:ext uri="{BB962C8B-B14F-4D97-AF65-F5344CB8AC3E}">
        <p14:creationId xmlns:p14="http://schemas.microsoft.com/office/powerpoint/2010/main" val="1696587241"/>
      </p:ext>
    </p:extLst>
  </p:cSld>
  <p:clrMapOvr>
    <a:masterClrMapping/>
  </p:clrMapOvr>
</p:sld>
</file>

<file path=ppt/theme/theme1.xml><?xml version="1.0" encoding="utf-8"?>
<a:theme xmlns:a="http://schemas.openxmlformats.org/drawingml/2006/main" name="Dividende">
  <a:themeElements>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6435904679AA4A94B8D6E9DD914DE7" ma:contentTypeVersion="5" ma:contentTypeDescription="Create a new document." ma:contentTypeScope="" ma:versionID="27afd5ff6a6886562058d49eabf53930">
  <xsd:schema xmlns:xsd="http://www.w3.org/2001/XMLSchema" xmlns:xs="http://www.w3.org/2001/XMLSchema" xmlns:p="http://schemas.microsoft.com/office/2006/metadata/properties" xmlns:ns1="http://schemas.microsoft.com/sharepoint/v3" targetNamespace="http://schemas.microsoft.com/office/2006/metadata/properties" ma:root="true" ma:fieldsID="821f84b3650ed2bf5a9d4ce4cbd0c7bb"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VariationsItemGroupID" ma:index="10" nillable="true" ma:displayName="Item Group ID" ma:description="" ma:hidden="true" ma:internalName="VariationsItemGroupID">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ariationsItemGroupID xmlns="http://schemas.microsoft.com/sharepoint/v3">ead96585-24e1-456d-b1af-7204f687ac5b</VariationsItemGroupID>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B1B5ABD-B902-4CA0-A8D3-8CEC8FE396CD}"/>
</file>

<file path=customXml/itemProps2.xml><?xml version="1.0" encoding="utf-8"?>
<ds:datastoreItem xmlns:ds="http://schemas.openxmlformats.org/officeDocument/2006/customXml" ds:itemID="{E4AE25FD-B933-4381-B3DB-AE0F5E18E999}"/>
</file>

<file path=customXml/itemProps3.xml><?xml version="1.0" encoding="utf-8"?>
<ds:datastoreItem xmlns:ds="http://schemas.openxmlformats.org/officeDocument/2006/customXml" ds:itemID="{4C2885A0-DC5B-4434-8993-33779658C8AD}"/>
</file>

<file path=docProps/app.xml><?xml version="1.0" encoding="utf-8"?>
<Properties xmlns="http://schemas.openxmlformats.org/officeDocument/2006/extended-properties" xmlns:vt="http://schemas.openxmlformats.org/officeDocument/2006/docPropsVTypes">
  <Template>TM03457464[[fn=Dividende]]</Template>
  <TotalTime>3068</TotalTime>
  <Words>2517</Words>
  <Application>Microsoft Office PowerPoint</Application>
  <PresentationFormat>Widescreen</PresentationFormat>
  <Paragraphs>173</Paragraphs>
  <Slides>34</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34</vt:i4>
      </vt:variant>
    </vt:vector>
  </HeadingPairs>
  <TitlesOfParts>
    <vt:vector size="51" baseType="lpstr">
      <vt:lpstr>DengXian</vt:lpstr>
      <vt:lpstr>SimSun</vt:lpstr>
      <vt:lpstr>Arial</vt:lpstr>
      <vt:lpstr>Calibri</vt:lpstr>
      <vt:lpstr>Century Gothic</vt:lpstr>
      <vt:lpstr>Courier New</vt:lpstr>
      <vt:lpstr>Gill Sans MT</vt:lpstr>
      <vt:lpstr>Majalla UI</vt:lpstr>
      <vt:lpstr>Open Sans</vt:lpstr>
      <vt:lpstr>Sakkal Majalla</vt:lpstr>
      <vt:lpstr>Segoe UI Historic</vt:lpstr>
      <vt:lpstr>Symbol</vt:lpstr>
      <vt:lpstr>Times New Roman</vt:lpstr>
      <vt:lpstr>Traditional Arabic</vt:lpstr>
      <vt:lpstr>Wingdings</vt:lpstr>
      <vt:lpstr>Wingdings 2</vt:lpstr>
      <vt:lpstr>Dividende</vt:lpstr>
      <vt:lpstr>تقرير أنشطة  المنظمة العربية لتكنولوجيات الاتصال والمعلومات </vt:lpstr>
      <vt:lpstr>تقرير أنشطة  المنظمة العربية لتكنولوجيات الاتصال والمعلومات </vt:lpstr>
      <vt:lpstr>أنشطة وإنجازات المنظمة  الإطار العام : إستراتيجية المنظمة</vt:lpstr>
      <vt:lpstr>PowerPoint Presentation</vt:lpstr>
      <vt:lpstr>تقرير أنشطة  المنظمة العربية لتكنولوجيات الاتصال والمعلومات </vt:lpstr>
      <vt:lpstr>أهم المخرجات الاستراتيجية للفترة 2023-2024</vt:lpstr>
      <vt:lpstr>أهم المخرجات الاستراتيجية للفترة 2023-2024 - الاستراتيجية العربية للأمن السيبراني</vt:lpstr>
      <vt:lpstr>أهم المخرجات الاستراتيجية للفترة 2023-2024 - حماية المعطيات الشخصية في الدول العربية  على ضوء المعايير الدولية </vt:lpstr>
      <vt:lpstr>تقرير أنشطة  المنظمة العربية لتكنولوجيات الاتصال والمعلومات </vt:lpstr>
      <vt:lpstr>التقرير الدوري عن أنشطة  المنظمة العربية لتكنولوجيات الاتصال والمعلومات  </vt:lpstr>
      <vt:lpstr>أنشطة وإنجازات المنظمة الهدف الاستراتيجي الثالث : تعزيز الاندماج الرقمي </vt:lpstr>
      <vt:lpstr>أنشطة وإنجازات المنظمة  الهدف الاستراتيجي الثالث : تعزيز الاندماج الرقمي </vt:lpstr>
      <vt:lpstr>أنشطة وإنجازات المنظمة  الهدف الاستراتيجي الثالث : تعزيز الاندماج الرقمي </vt:lpstr>
      <vt:lpstr>أنشطة وإنجازات المنظمة  الهدف الاستراتيجي الثالث : تعزيز الاندماج الرقمي </vt:lpstr>
      <vt:lpstr>التقرير الدوري عن أنشطة  المنظمة العربية لتكنولوجيات الاتصال والمعلومات  </vt:lpstr>
      <vt:lpstr>أنشطة وإنجازات المنظمة :  الهدف الاستراتيجي الرابع : تعزيز الثقة الرقميّة</vt:lpstr>
      <vt:lpstr>أنشطة وإنجازات المنظمة : الهدف الاستراتيجي الرابع : تعزيز الثقة الرقميّة</vt:lpstr>
      <vt:lpstr>أنشطة وإنجازات المنظمة :  الهدف الاستراتيجي الرابع : تعزيز الثقة الرقميّة</vt:lpstr>
      <vt:lpstr>أنشطة وإنجازات المنظمة :  الهدف الاستراتيجي الرابع : تعزيز الثقة الرقميّة</vt:lpstr>
      <vt:lpstr>أنشطة وإنجازات المنظمة :  الهدف الاستراتيجي الرابع : تعزيز الثقة الرقميّة</vt:lpstr>
      <vt:lpstr>التقرير الدوري عن أنشطة  المنظمة العربية لتكنولوجيات الاتصال والمعلومات  </vt:lpstr>
      <vt:lpstr>أنشطة وإنجازات المنظمة :  الممكن الاستراتيجي الأوّل :  أيكتو بيت الخبرة العربي للتمكين الرقمي</vt:lpstr>
      <vt:lpstr>أنشطة وإنجازات المنظمة : الممكن الاستراتيجي الأوّل :  أيكتو بيت الخبرة العربي للتمكين الرقمي</vt:lpstr>
      <vt:lpstr>أنشطة وإنجازات المنظمة : الممكن الاستراتيجي الأوّل :  أيكتو بيت الخبرة العربي للتمكين الرقمي</vt:lpstr>
      <vt:lpstr>التقرير الدوري عن أنشطة  المنظمة العربية لتكنولوجيات الاتصال والمعلومات  </vt:lpstr>
      <vt:lpstr>أنشطة وإنجازات المنظمة :  الممكن الاستراتيجي الثاني :  تعزيز الشراكة والتعاون  </vt:lpstr>
      <vt:lpstr>أنشطة وإنجازات المنظمة :  الممكن الاستراتيجي الثاني :  تعزيز الشراكة والتعاون  </vt:lpstr>
      <vt:lpstr>أنشطة وإنجازات المنظمة :  الممكن الاستراتيجي الثاني :  تعزيز الشراكة والتعاون  </vt:lpstr>
      <vt:lpstr>تقرير أنشطة  المنظمة العربية لتكنولوجيات الاتصال والمعلومات </vt:lpstr>
      <vt:lpstr>التقرير الدوري عن أنشطة  المنظمة العربية لتكنولوجيات الاتصال والمعلومات  </vt:lpstr>
      <vt:lpstr>أنشطة وإنجازات المنظمة :  القطاع البريدي </vt:lpstr>
      <vt:lpstr>التقرير الدوري عن أنشطة  المنظمة العربية لتكنولوجيات الاتصال والمعلومات  </vt:lpstr>
      <vt:lpstr>أنشطة وإنجازات المنظمة :  كبادرة العاصمة الرقمية العربية </vt:lpstr>
      <vt:lpstr>المنظمة العربية لتكنولوجيات الاتصال والمعلومات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التقرير الدوري عن أنشطة المنظمة العربية لتكنولوجيات الاتصال والمعلومات</dc:title>
  <dc:creator>Nada Laabidi</dc:creator>
  <cp:lastModifiedBy>Hazem Hezzah</cp:lastModifiedBy>
  <cp:revision>119</cp:revision>
  <dcterms:created xsi:type="dcterms:W3CDTF">2021-12-08T09:11:09Z</dcterms:created>
  <dcterms:modified xsi:type="dcterms:W3CDTF">2024-07-10T10:44:12Z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0x010100D06435904679AA4A94B8D6E9DD914DE7</vt:lpwstr>
  </property>
</Properties>
</file>